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00" r:id="rId6"/>
    <p:sldId id="279" r:id="rId7"/>
    <p:sldId id="280" r:id="rId8"/>
    <p:sldId id="323" r:id="rId9"/>
    <p:sldId id="326" r:id="rId10"/>
    <p:sldId id="303" r:id="rId11"/>
    <p:sldId id="304" r:id="rId12"/>
    <p:sldId id="305" r:id="rId13"/>
    <p:sldId id="306" r:id="rId14"/>
    <p:sldId id="309" r:id="rId15"/>
    <p:sldId id="325" r:id="rId16"/>
    <p:sldId id="315" r:id="rId17"/>
    <p:sldId id="328" r:id="rId18"/>
    <p:sldId id="329" r:id="rId19"/>
    <p:sldId id="332" r:id="rId20"/>
    <p:sldId id="333" r:id="rId21"/>
    <p:sldId id="331" r:id="rId22"/>
    <p:sldId id="311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7080" userDrawn="1">
          <p15:clr>
            <a:srgbClr val="A4A3A4"/>
          </p15:clr>
        </p15:guide>
        <p15:guide id="3" pos="5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84916" autoAdjust="0"/>
  </p:normalViewPr>
  <p:slideViewPr>
    <p:cSldViewPr snapToGrid="0">
      <p:cViewPr varScale="1">
        <p:scale>
          <a:sx n="95" d="100"/>
          <a:sy n="95" d="100"/>
        </p:scale>
        <p:origin x="576" y="176"/>
      </p:cViewPr>
      <p:guideLst>
        <p:guide orient="horz" pos="1848"/>
        <p:guide pos="7080"/>
        <p:guide pos="5112"/>
      </p:guideLst>
    </p:cSldViewPr>
  </p:slideViewPr>
  <p:outlineViewPr>
    <p:cViewPr>
      <p:scale>
        <a:sx n="33" d="100"/>
        <a:sy n="33" d="100"/>
      </p:scale>
      <p:origin x="0" y="-4819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84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0AE3C0-C0E9-40F8-963A-C710B0868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19749-4C26-46F6-A13E-4F2E91EC14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2F5F-49ED-40E3-A1A5-941FF8279870}" type="datetimeFigureOut">
              <a:rPr lang="en-US" smtClean="0"/>
              <a:t>10/4/23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26E5B-3572-4EEA-91A0-FE0838ED6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D8116-DB0F-4C4A-85AD-5331C0D78B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74FA-BCF5-412C-B474-5CA730E53DF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5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1060-699B-414A-8D16-7630F8BDD05E}" type="datetimeFigureOut">
              <a:rPr lang="en-US" smtClean="0"/>
              <a:t>10/4/23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DF348-2A86-4531-BD4E-BD8C0BBDAD4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4400" dirty="0"/>
              <a:t>Jasmin Mair</a:t>
            </a:r>
          </a:p>
          <a:p>
            <a:r>
              <a:rPr lang="de-DE" sz="4400" dirty="0" err="1"/>
              <a:t>Italian</a:t>
            </a:r>
            <a:r>
              <a:rPr lang="de-DE" sz="4400" dirty="0"/>
              <a:t> </a:t>
            </a:r>
            <a:r>
              <a:rPr lang="de-DE" sz="4400" dirty="0" err="1"/>
              <a:t>living</a:t>
            </a:r>
            <a:r>
              <a:rPr lang="de-DE" sz="4400" dirty="0"/>
              <a:t> in Germany</a:t>
            </a:r>
          </a:p>
          <a:p>
            <a:r>
              <a:rPr lang="de-DE" sz="4400" dirty="0"/>
              <a:t>Hobbies - </a:t>
            </a:r>
          </a:p>
          <a:p>
            <a:r>
              <a:rPr lang="de-DE" sz="4400" dirty="0"/>
              <a:t>See different </a:t>
            </a:r>
            <a:r>
              <a:rPr lang="de-DE" sz="4400" dirty="0" err="1"/>
              <a:t>areas</a:t>
            </a:r>
            <a:r>
              <a:rPr lang="de-DE" sz="4400" dirty="0"/>
              <a:t> (Cloud, agile, …</a:t>
            </a:r>
            <a:r>
              <a:rPr lang="de-DE" sz="4400" dirty="0" err="1"/>
              <a:t>security</a:t>
            </a:r>
            <a:r>
              <a:rPr lang="de-DE" sz="4400" dirty="0"/>
              <a:t>)</a:t>
            </a:r>
          </a:p>
          <a:p>
            <a:r>
              <a:rPr lang="de-DE" sz="4400" dirty="0" err="1"/>
              <a:t>Past</a:t>
            </a:r>
            <a:r>
              <a:rPr lang="de-DE" sz="4400" dirty="0"/>
              <a:t> </a:t>
            </a:r>
            <a:r>
              <a:rPr lang="de-DE" sz="4400" dirty="0" err="1"/>
              <a:t>years</a:t>
            </a:r>
            <a:r>
              <a:rPr lang="de-DE" sz="4400" dirty="0"/>
              <a:t> at IBM and </a:t>
            </a:r>
            <a:r>
              <a:rPr lang="de-DE" sz="4400" dirty="0" err="1"/>
              <a:t>now</a:t>
            </a:r>
            <a:r>
              <a:rPr lang="de-DE" sz="4400" dirty="0"/>
              <a:t> in a global </a:t>
            </a:r>
            <a:r>
              <a:rPr lang="de-DE" sz="4400" dirty="0" err="1"/>
              <a:t>role</a:t>
            </a:r>
            <a:r>
              <a:rPr lang="de-DE" sz="4400" dirty="0"/>
              <a:t> – </a:t>
            </a:r>
            <a:r>
              <a:rPr lang="de-DE" sz="4400" dirty="0" err="1"/>
              <a:t>transformation</a:t>
            </a:r>
            <a:r>
              <a:rPr lang="de-DE" sz="4400" dirty="0"/>
              <a:t> </a:t>
            </a:r>
            <a:r>
              <a:rPr lang="de-DE" sz="4400" dirty="0" err="1"/>
              <a:t>journey</a:t>
            </a:r>
            <a:endParaRPr lang="de-DE" sz="4400" dirty="0"/>
          </a:p>
          <a:p>
            <a:r>
              <a:rPr lang="de-DE" sz="4400" dirty="0"/>
              <a:t>As a </a:t>
            </a:r>
            <a:r>
              <a:rPr lang="de-DE" sz="4400" dirty="0" err="1"/>
              <a:t>consultant</a:t>
            </a:r>
            <a:r>
              <a:rPr lang="de-DE" sz="4400" dirty="0"/>
              <a:t> I </a:t>
            </a:r>
            <a:r>
              <a:rPr lang="de-DE" sz="4400" dirty="0" err="1"/>
              <a:t>have</a:t>
            </a:r>
            <a:r>
              <a:rPr lang="de-DE" sz="4400" dirty="0"/>
              <a:t> </a:t>
            </a:r>
            <a:r>
              <a:rPr lang="de-DE" sz="4400" dirty="0" err="1"/>
              <a:t>seen</a:t>
            </a:r>
            <a:r>
              <a:rPr lang="de-DE" sz="4400" dirty="0"/>
              <a:t> </a:t>
            </a:r>
            <a:r>
              <a:rPr lang="de-DE" sz="4400" dirty="0" err="1"/>
              <a:t>few</a:t>
            </a:r>
            <a:r>
              <a:rPr lang="de-DE" sz="4400" dirty="0"/>
              <a:t> </a:t>
            </a:r>
            <a:r>
              <a:rPr lang="de-DE" sz="4400" dirty="0" err="1"/>
              <a:t>clients</a:t>
            </a:r>
            <a:r>
              <a:rPr lang="de-DE" sz="4400" dirty="0"/>
              <a:t> and </a:t>
            </a:r>
            <a:r>
              <a:rPr lang="de-DE" sz="4400" dirty="0" err="1"/>
              <a:t>what</a:t>
            </a:r>
            <a:r>
              <a:rPr lang="de-DE" sz="4400" dirty="0"/>
              <a:t> </a:t>
            </a:r>
            <a:r>
              <a:rPr lang="de-DE" sz="4400" dirty="0" err="1"/>
              <a:t>how</a:t>
            </a:r>
            <a:r>
              <a:rPr lang="de-DE" sz="4400" dirty="0"/>
              <a:t> </a:t>
            </a:r>
            <a:r>
              <a:rPr lang="de-DE" sz="4400" dirty="0" err="1"/>
              <a:t>they</a:t>
            </a:r>
            <a:r>
              <a:rPr lang="de-DE" sz="4400" dirty="0"/>
              <a:t> </a:t>
            </a:r>
            <a:r>
              <a:rPr lang="de-DE" sz="4400" dirty="0" err="1"/>
              <a:t>want</a:t>
            </a:r>
            <a:r>
              <a:rPr lang="de-DE" sz="4400" dirty="0"/>
              <a:t> </a:t>
            </a:r>
            <a:r>
              <a:rPr lang="de-DE" sz="4400" dirty="0" err="1"/>
              <a:t>to</a:t>
            </a:r>
            <a:r>
              <a:rPr lang="de-DE" sz="4400" dirty="0"/>
              <a:t> </a:t>
            </a:r>
            <a:r>
              <a:rPr lang="de-DE" sz="4400" dirty="0" err="1"/>
              <a:t>tackle</a:t>
            </a:r>
            <a:r>
              <a:rPr lang="de-DE" sz="4400" dirty="0"/>
              <a:t> </a:t>
            </a:r>
            <a:r>
              <a:rPr lang="de-DE" sz="4400" dirty="0" err="1"/>
              <a:t>the</a:t>
            </a:r>
            <a:r>
              <a:rPr lang="de-DE" sz="4400" dirty="0"/>
              <a:t> </a:t>
            </a:r>
            <a:r>
              <a:rPr lang="de-DE" sz="4400" dirty="0" err="1"/>
              <a:t>problems</a:t>
            </a:r>
            <a:endParaRPr lang="de-DE" sz="4400" dirty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0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4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5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15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55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Different </a:t>
            </a:r>
            <a:r>
              <a:rPr lang="de-DE" dirty="0" err="1"/>
              <a:t>Uis</a:t>
            </a:r>
            <a:r>
              <a:rPr lang="de-DE" dirty="0"/>
              <a:t>,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tools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2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element: (error, privilege misuse, use of stolen credentials or social engineering)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3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9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element: (error, privilege misuse, use of stolen credentials or social engineering)</a:t>
            </a:r>
          </a:p>
          <a:p>
            <a:endParaRPr lang="en-US" dirty="0"/>
          </a:p>
          <a:p>
            <a:r>
              <a:rPr lang="en-US" dirty="0"/>
              <a:t>Everyone confronted with these news, no one wants to be in the headlines with such </a:t>
            </a:r>
            <a:r>
              <a:rPr lang="en-US" dirty="0" err="1"/>
              <a:t>infos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PMs, Pos, …all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thinking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 Buy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deevs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do?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embedded</a:t>
            </a:r>
            <a:r>
              <a:rPr lang="de-DE" dirty="0"/>
              <a:t> -&gt;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(SCA, SAST, DAST, </a:t>
            </a:r>
            <a:r>
              <a:rPr lang="de-DE" dirty="0" err="1"/>
              <a:t>Sboms</a:t>
            </a:r>
            <a:r>
              <a:rPr lang="de-DE" dirty="0"/>
              <a:t>, Containers </a:t>
            </a:r>
            <a:r>
              <a:rPr lang="de-DE" dirty="0" err="1"/>
              <a:t>scans</a:t>
            </a:r>
            <a:r>
              <a:rPr lang="de-DE" dirty="0"/>
              <a:t>…RASP)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? -&gt; </a:t>
            </a:r>
            <a:r>
              <a:rPr lang="de-DE" dirty="0" err="1"/>
              <a:t>Plenty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choices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PMs, Pos, …all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thinking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 Buy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deevs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do?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embedded</a:t>
            </a:r>
            <a:r>
              <a:rPr lang="de-DE" dirty="0"/>
              <a:t> -&gt;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(SCA, SAST, DAST, </a:t>
            </a:r>
            <a:r>
              <a:rPr lang="de-DE" dirty="0" err="1"/>
              <a:t>Sboms</a:t>
            </a:r>
            <a:r>
              <a:rPr lang="de-DE" dirty="0"/>
              <a:t>, Containers </a:t>
            </a:r>
            <a:r>
              <a:rPr lang="de-DE" dirty="0" err="1"/>
              <a:t>scans</a:t>
            </a:r>
            <a:r>
              <a:rPr lang="de-DE" dirty="0"/>
              <a:t>…RASP)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? -&gt; </a:t>
            </a:r>
            <a:r>
              <a:rPr lang="de-DE" dirty="0" err="1"/>
              <a:t>Plenty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choices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meanwhile People buy tools, the collaboration between security and development has seen better times</a:t>
            </a:r>
          </a:p>
          <a:p>
            <a:r>
              <a:rPr lang="en-US" dirty="0"/>
              <a:t>Metrics differ!</a:t>
            </a:r>
          </a:p>
          <a:p>
            <a:r>
              <a:rPr lang="en-US" dirty="0"/>
              <a:t>Team responsibilities are not coinciding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0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approach security is often perceived as a blocker to the development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3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Compliance approach to security</a:t>
            </a:r>
          </a:p>
          <a:p>
            <a:r>
              <a:rPr lang="en-US" dirty="0"/>
              <a:t>Tick in the box</a:t>
            </a:r>
          </a:p>
          <a:p>
            <a:r>
              <a:rPr lang="en-US" dirty="0"/>
              <a:t>Tools are very much helping with this, but not adding any real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9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element: (error, privilege misuse, use of stolen credentials or social engineering)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0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947BE1-D586-49AE-B2E6-EE426AA2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5329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C316E-D918-422D-AC5F-D93C59AB6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8" y="627016"/>
            <a:ext cx="6389027" cy="5601790"/>
          </a:xfrm>
        </p:spPr>
        <p:txBody>
          <a:bodyPr>
            <a:noAutofit/>
          </a:bodyPr>
          <a:lstStyle>
            <a:lvl1pPr algn="r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8000" baseline="0"/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4012DC-9879-489B-B525-C474C5DD29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9797" y="627016"/>
            <a:ext cx="3199034" cy="5590903"/>
          </a:xfrm>
        </p:spPr>
        <p:txBody>
          <a:bodyPr anchor="ctr">
            <a:normAutofit/>
          </a:bodyPr>
          <a:lstStyle>
            <a:lvl1pPr>
              <a:defRPr lang="en-US" sz="2600" kern="1200" spc="50" baseline="0" dirty="0" smtClean="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05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F7571-A130-4054-9513-4BDAC9AE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30" y="635000"/>
            <a:ext cx="5171770" cy="2039374"/>
          </a:xfrm>
        </p:spPr>
        <p:txBody>
          <a:bodyPr anchor="b"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6600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A27FA5-F6EE-4784-AC43-76381FC2CD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98" y="2911475"/>
            <a:ext cx="4500563" cy="3311525"/>
          </a:xfrm>
        </p:spPr>
        <p:txBody>
          <a:bodyPr>
            <a:normAutofit/>
          </a:bodyPr>
          <a:lstStyle>
            <a:lvl1pPr>
              <a:defRPr lang="en-US" sz="2200" kern="1200" spc="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94F8F4-63E4-4A00-8F98-09219DA98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2113" y="639763"/>
            <a:ext cx="2198687" cy="2546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34D9F00-72E9-433A-9427-8DA07653B2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37675" y="638175"/>
            <a:ext cx="2198688" cy="2546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AD0C148-B6DB-4D32-B139-403A6AEC3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2113" y="3668713"/>
            <a:ext cx="2198687" cy="2554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9D424B8-9E08-469D-88C8-019306CA38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7675" y="3668713"/>
            <a:ext cx="2198688" cy="2546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90108" y="1225106"/>
            <a:ext cx="8201891" cy="39518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6A3D1-C594-4520-A142-F0D3F59C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193" y="3036762"/>
            <a:ext cx="7136064" cy="1700784"/>
          </a:xfrm>
        </p:spPr>
        <p:txBody>
          <a:bodyPr/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804" y="1225484"/>
            <a:ext cx="4059934" cy="39518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779" y="5355583"/>
            <a:ext cx="2270162" cy="57715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6F6145-A1AE-4CDA-AE26-E8FDEFAAB39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984437" y="5355583"/>
            <a:ext cx="2270162" cy="57715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DD02FA-6843-4E54-ACDC-AFEAFB4EFAA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421095" y="5355583"/>
            <a:ext cx="2270162" cy="57715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99AED-D702-41BF-B21E-9BFB063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05051" cy="365125"/>
          </a:xfrm>
        </p:spPr>
        <p:txBody>
          <a:bodyPr/>
          <a:lstStyle/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2C385-1FC3-453C-952E-8DDB1B05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4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64985"/>
            <a:ext cx="8777288" cy="39521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3472D-332A-4010-9FEA-8E1E9AE7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213" y="336958"/>
            <a:ext cx="10616187" cy="1700784"/>
          </a:xfrm>
        </p:spPr>
        <p:txBody>
          <a:bodyPr/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2587752"/>
            <a:ext cx="3694176" cy="325810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 master text style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D1BED5-2D39-40ED-92F5-CF06BE8A7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99AED-D702-41BF-B21E-9BFB063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1" y="6356350"/>
            <a:ext cx="3353262" cy="365125"/>
          </a:xfrm>
        </p:spPr>
        <p:txBody>
          <a:bodyPr/>
          <a:lstStyle/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2C385-1FC3-453C-952E-8DDB1B05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0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438" y="317499"/>
            <a:ext cx="4500737" cy="2095501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438" y="2587625"/>
            <a:ext cx="4500737" cy="35941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Click to edit master text style</a:t>
            </a:r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BSides</a:t>
            </a:r>
            <a:r>
              <a:rPr lang="en-US" dirty="0">
                <a:solidFill>
                  <a:schemeClr val="bg1"/>
                </a:solidFill>
              </a:rPr>
              <a:t> Munich 2023 - 7 SYNs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74" y="0"/>
            <a:ext cx="3046351" cy="342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763" y="0"/>
            <a:ext cx="3048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350" y="3429000"/>
            <a:ext cx="607695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3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84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/>
          <a:lstStyle/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771" y="1004205"/>
            <a:ext cx="6096000" cy="372518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734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5771" y="4865914"/>
            <a:ext cx="6096000" cy="532038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Click to edit master text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1DF4D9E-FD4F-4244-ACD6-44EC4C0494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800" y="3048000"/>
            <a:ext cx="17907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44F5B526-8975-4F7C-B558-830FCEE068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1762" y="3048000"/>
            <a:ext cx="17907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ED20DBB5-D24E-40D6-AFFB-428692A51A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6021" y="3048000"/>
            <a:ext cx="17907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F6F7262C-3E29-4219-AF83-B7A71B97A1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4500" y="3048000"/>
            <a:ext cx="17907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3861F78-BD42-4F29-8487-1641CFD039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6800" y="5124103"/>
            <a:ext cx="1790700" cy="350292"/>
          </a:xfrm>
        </p:spPr>
        <p:txBody>
          <a:bodyPr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FAB1F8B-1CEE-4068-86DE-561A12A041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800" y="5458421"/>
            <a:ext cx="1790700" cy="350292"/>
          </a:xfrm>
        </p:spPr>
        <p:txBody>
          <a:bodyPr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D5AE44CD-B78E-4EE2-B0F2-E0D436C2BA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1762" y="5124103"/>
            <a:ext cx="1790700" cy="350292"/>
          </a:xfrm>
        </p:spPr>
        <p:txBody>
          <a:bodyPr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3C4FE2DB-091F-4F7A-B6B6-9A6F22AC0B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21762" y="5458421"/>
            <a:ext cx="1790700" cy="350292"/>
          </a:xfrm>
        </p:spPr>
        <p:txBody>
          <a:bodyPr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3A3F9D5D-A5CF-482B-A14C-E5BFADB76F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76021" y="5124103"/>
            <a:ext cx="1790700" cy="350292"/>
          </a:xfrm>
        </p:spPr>
        <p:txBody>
          <a:bodyPr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A4F265B4-1FBB-4396-A938-862D45713A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6021" y="5458421"/>
            <a:ext cx="1790700" cy="350292"/>
          </a:xfrm>
        </p:spPr>
        <p:txBody>
          <a:bodyPr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AC1BA7DC-98B0-4261-8F1E-8101FB5D48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500" y="5124103"/>
            <a:ext cx="1790700" cy="350292"/>
          </a:xfrm>
        </p:spPr>
        <p:txBody>
          <a:bodyPr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2E4EF69E-34E2-46FF-A0FA-3F136396D3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500" y="5458421"/>
            <a:ext cx="1790700" cy="350292"/>
          </a:xfrm>
        </p:spPr>
        <p:txBody>
          <a:bodyPr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17916" cy="365125"/>
          </a:xfrm>
        </p:spPr>
        <p:txBody>
          <a:bodyPr/>
          <a:lstStyle/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8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/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3236976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36976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7512" y="2587752"/>
            <a:ext cx="3236976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7512" y="3594538"/>
            <a:ext cx="3236976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54C03E-8FD4-4345-A971-0A2CCF5C4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4903" y="2587752"/>
            <a:ext cx="3236976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6D09A0C-509F-447E-AFB1-5531727D7D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4903" y="3594538"/>
            <a:ext cx="3236976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17916" cy="365125"/>
          </a:xfrm>
        </p:spPr>
        <p:txBody>
          <a:bodyPr/>
          <a:lstStyle/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5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15.10.2023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3" r:id="rId4"/>
    <p:sldLayoutId id="2147483672" r:id="rId5"/>
    <p:sldLayoutId id="2147483686" r:id="rId6"/>
    <p:sldLayoutId id="2147483687" r:id="rId7"/>
    <p:sldLayoutId id="2147483675" r:id="rId8"/>
    <p:sldLayoutId id="2147483688" r:id="rId9"/>
    <p:sldLayoutId id="2147483682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6.sv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9.png"/><Relationship Id="rId11" Type="http://schemas.openxmlformats.org/officeDocument/2006/relationships/image" Target="../media/image92.svg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de/fotos/OqtafYT5kTw?utm_source=unsplash&amp;utm_medium=referral&amp;utm_content=creditCopyText" TargetMode="External"/><Relationship Id="rId4" Type="http://schemas.openxmlformats.org/officeDocument/2006/relationships/hyperlink" Target="https://unsplash.com/de/@ilyapavlov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jpg"/><Relationship Id="rId38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sv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svg"/><Relationship Id="rId28" Type="http://schemas.openxmlformats.org/officeDocument/2006/relationships/image" Target="../media/image36.svg"/><Relationship Id="rId36" Type="http://schemas.openxmlformats.org/officeDocument/2006/relationships/image" Target="../media/image44.sv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svg"/><Relationship Id="rId35" Type="http://schemas.openxmlformats.org/officeDocument/2006/relationships/image" Target="../media/image43.png"/><Relationship Id="rId8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svg"/><Relationship Id="rId21" Type="http://schemas.openxmlformats.org/officeDocument/2006/relationships/image" Target="../media/image31.sv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63" Type="http://schemas.openxmlformats.org/officeDocument/2006/relationships/image" Target="../media/image76.svg"/><Relationship Id="rId68" Type="http://schemas.openxmlformats.org/officeDocument/2006/relationships/image" Target="../media/image79.png"/><Relationship Id="rId7" Type="http://schemas.openxmlformats.org/officeDocument/2006/relationships/image" Target="../media/image15.png"/><Relationship Id="rId71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svg"/><Relationship Id="rId29" Type="http://schemas.openxmlformats.org/officeDocument/2006/relationships/image" Target="../media/image38.svg"/><Relationship Id="rId11" Type="http://schemas.openxmlformats.org/officeDocument/2006/relationships/image" Target="../media/image19.png"/><Relationship Id="rId24" Type="http://schemas.openxmlformats.org/officeDocument/2006/relationships/image" Target="../media/image34.png"/><Relationship Id="rId32" Type="http://schemas.openxmlformats.org/officeDocument/2006/relationships/image" Target="../media/image39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1.png"/><Relationship Id="rId66" Type="http://schemas.openxmlformats.org/officeDocument/2006/relationships/image" Target="../media/image45.png"/><Relationship Id="rId5" Type="http://schemas.openxmlformats.org/officeDocument/2006/relationships/image" Target="../media/image13.png"/><Relationship Id="rId61" Type="http://schemas.openxmlformats.org/officeDocument/2006/relationships/image" Target="../media/image74.svg"/><Relationship Id="rId19" Type="http://schemas.openxmlformats.org/officeDocument/2006/relationships/image" Target="../media/image27.png"/><Relationship Id="rId14" Type="http://schemas.openxmlformats.org/officeDocument/2006/relationships/image" Target="../media/image22.svg"/><Relationship Id="rId22" Type="http://schemas.openxmlformats.org/officeDocument/2006/relationships/image" Target="../media/image32.png"/><Relationship Id="rId27" Type="http://schemas.openxmlformats.org/officeDocument/2006/relationships/image" Target="../media/image11.png"/><Relationship Id="rId30" Type="http://schemas.openxmlformats.org/officeDocument/2006/relationships/image" Target="../media/image43.png"/><Relationship Id="rId35" Type="http://schemas.openxmlformats.org/officeDocument/2006/relationships/image" Target="../media/image42.png"/><Relationship Id="rId43" Type="http://schemas.openxmlformats.org/officeDocument/2006/relationships/image" Target="../media/image57.tiff"/><Relationship Id="rId48" Type="http://schemas.openxmlformats.org/officeDocument/2006/relationships/image" Target="../media/image62.jpg"/><Relationship Id="rId56" Type="http://schemas.openxmlformats.org/officeDocument/2006/relationships/image" Target="../media/image47.png"/><Relationship Id="rId64" Type="http://schemas.openxmlformats.org/officeDocument/2006/relationships/image" Target="../media/image77.png"/><Relationship Id="rId69" Type="http://schemas.openxmlformats.org/officeDocument/2006/relationships/image" Target="../media/image80.tiff"/><Relationship Id="rId8" Type="http://schemas.openxmlformats.org/officeDocument/2006/relationships/image" Target="../media/image16.png"/><Relationship Id="rId51" Type="http://schemas.openxmlformats.org/officeDocument/2006/relationships/image" Target="../media/image65.jpeg"/><Relationship Id="rId72" Type="http://schemas.openxmlformats.org/officeDocument/2006/relationships/image" Target="../media/image48.png"/><Relationship Id="rId3" Type="http://schemas.openxmlformats.org/officeDocument/2006/relationships/image" Target="../media/image12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5.png"/><Relationship Id="rId33" Type="http://schemas.openxmlformats.org/officeDocument/2006/relationships/image" Target="../media/image40.svg"/><Relationship Id="rId38" Type="http://schemas.openxmlformats.org/officeDocument/2006/relationships/image" Target="../media/image52.png"/><Relationship Id="rId46" Type="http://schemas.openxmlformats.org/officeDocument/2006/relationships/image" Target="../media/image60.jpg"/><Relationship Id="rId59" Type="http://schemas.openxmlformats.org/officeDocument/2006/relationships/image" Target="../media/image72.png"/><Relationship Id="rId67" Type="http://schemas.openxmlformats.org/officeDocument/2006/relationships/image" Target="../media/image46.png"/><Relationship Id="rId20" Type="http://schemas.openxmlformats.org/officeDocument/2006/relationships/image" Target="../media/image30.png"/><Relationship Id="rId41" Type="http://schemas.openxmlformats.org/officeDocument/2006/relationships/image" Target="../media/image55.tiff"/><Relationship Id="rId54" Type="http://schemas.openxmlformats.org/officeDocument/2006/relationships/image" Target="../media/image68.png"/><Relationship Id="rId62" Type="http://schemas.openxmlformats.org/officeDocument/2006/relationships/image" Target="../media/image75.png"/><Relationship Id="rId7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3.png"/><Relationship Id="rId28" Type="http://schemas.openxmlformats.org/officeDocument/2006/relationships/image" Target="../media/image37.png"/><Relationship Id="rId36" Type="http://schemas.openxmlformats.org/officeDocument/2006/relationships/image" Target="../media/image50.tiff"/><Relationship Id="rId49" Type="http://schemas.openxmlformats.org/officeDocument/2006/relationships/image" Target="../media/image63.png"/><Relationship Id="rId57" Type="http://schemas.openxmlformats.org/officeDocument/2006/relationships/image" Target="../media/image70.tiff"/><Relationship Id="rId10" Type="http://schemas.openxmlformats.org/officeDocument/2006/relationships/image" Target="../media/image18.svg"/><Relationship Id="rId31" Type="http://schemas.openxmlformats.org/officeDocument/2006/relationships/image" Target="../media/image44.sv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3.png"/><Relationship Id="rId65" Type="http://schemas.openxmlformats.org/officeDocument/2006/relationships/image" Target="../media/image78.svg"/><Relationship Id="rId4" Type="http://schemas.openxmlformats.org/officeDocument/2006/relationships/image" Target="../media/image49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9" Type="http://schemas.openxmlformats.org/officeDocument/2006/relationships/image" Target="../media/image53.png"/><Relationship Id="rId34" Type="http://schemas.openxmlformats.org/officeDocument/2006/relationships/image" Target="../media/image41.jpg"/><Relationship Id="rId50" Type="http://schemas.openxmlformats.org/officeDocument/2006/relationships/image" Target="../media/image64.png"/><Relationship Id="rId55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8C4EFE6-2069-473C-9C7D-664E02AC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627016"/>
            <a:ext cx="6389027" cy="5601790"/>
          </a:xfrm>
        </p:spPr>
        <p:txBody>
          <a:bodyPr/>
          <a:lstStyle/>
          <a:p>
            <a:r>
              <a:rPr lang="en-US" sz="3600" dirty="0"/>
              <a:t>My CI/CD pipeline contains all security tools available! Now what...?</a:t>
            </a:r>
            <a:br>
              <a:rPr lang="en-US" sz="3600" dirty="0"/>
            </a:br>
            <a:br>
              <a:rPr lang="en-US" sz="3600" dirty="0"/>
            </a:br>
            <a:r>
              <a:rPr lang="en-US" sz="1800" dirty="0"/>
              <a:t>Just adding more tools won‘t make your products more secure </a:t>
            </a:r>
            <a:br>
              <a:rPr lang="en-US" sz="1800" dirty="0"/>
            </a:br>
            <a:endParaRPr lang="en-US" sz="1800" spc="50" dirty="0">
              <a:latin typeface="+mn-lt"/>
              <a:ea typeface="+mn-ea"/>
              <a:cs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309D09-2937-4053-9CD6-3131EABB0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9797" y="627016"/>
            <a:ext cx="3199034" cy="5590903"/>
          </a:xfrm>
        </p:spPr>
        <p:txBody>
          <a:bodyPr>
            <a:normAutofit/>
          </a:bodyPr>
          <a:lstStyle/>
          <a:p>
            <a:r>
              <a:rPr lang="en-US" sz="2400" spc="50" dirty="0">
                <a:latin typeface="+mn-lt"/>
                <a:ea typeface="+mn-ea"/>
                <a:cs typeface="Calibri"/>
              </a:rPr>
              <a:t>Jasmin Mair</a:t>
            </a:r>
            <a:br>
              <a:rPr lang="en-US" sz="2400" spc="50" dirty="0">
                <a:latin typeface="+mn-lt"/>
                <a:ea typeface="+mn-ea"/>
                <a:cs typeface="Calibri"/>
              </a:rPr>
            </a:br>
            <a:r>
              <a:rPr lang="en-US" sz="2400" spc="50" dirty="0" err="1">
                <a:latin typeface="+mn-lt"/>
                <a:ea typeface="+mn-ea"/>
                <a:cs typeface="Calibri"/>
              </a:rPr>
              <a:t>Bsides</a:t>
            </a:r>
            <a:r>
              <a:rPr lang="en-US" sz="2400" spc="50" dirty="0">
                <a:latin typeface="+mn-lt"/>
                <a:ea typeface="+mn-ea"/>
                <a:cs typeface="Calibri"/>
              </a:rPr>
              <a:t> Munich 2023 – 7 SYNS</a:t>
            </a:r>
            <a:br>
              <a:rPr lang="en-US" sz="1800" spc="50" dirty="0">
                <a:latin typeface="+mn-lt"/>
                <a:ea typeface="+mn-ea"/>
                <a:cs typeface="Calibri"/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23D608C-8915-C57E-43FE-9FE57BF7F7EB}"/>
              </a:ext>
            </a:extLst>
          </p:cNvPr>
          <p:cNvGrpSpPr/>
          <p:nvPr/>
        </p:nvGrpSpPr>
        <p:grpSpPr>
          <a:xfrm>
            <a:off x="2345015" y="393508"/>
            <a:ext cx="7335329" cy="6102129"/>
            <a:chOff x="2454486" y="316511"/>
            <a:chExt cx="7335329" cy="6102129"/>
          </a:xfrm>
        </p:grpSpPr>
        <p:pic>
          <p:nvPicPr>
            <p:cNvPr id="2" name="Picture 3" descr="A picture containing person, indoor, human face, person&#10;&#10;Description automatically generated">
              <a:extLst>
                <a:ext uri="{FF2B5EF4-FFF2-40B4-BE49-F238E27FC236}">
                  <a16:creationId xmlns:a16="http://schemas.microsoft.com/office/drawing/2014/main" id="{1BB27A0F-8433-FAAC-7620-923902983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1126" y="316511"/>
              <a:ext cx="7168689" cy="6070984"/>
            </a:xfrm>
            <a:prstGeom prst="rect">
              <a:avLst/>
            </a:prstGeom>
          </p:spPr>
        </p:pic>
        <p:sp>
          <p:nvSpPr>
            <p:cNvPr id="3" name="Text Placeholder 6">
              <a:extLst>
                <a:ext uri="{FF2B5EF4-FFF2-40B4-BE49-F238E27FC236}">
                  <a16:creationId xmlns:a16="http://schemas.microsoft.com/office/drawing/2014/main" id="{40E9156D-2A5F-E69E-624E-B33AD4A18C76}"/>
                </a:ext>
              </a:extLst>
            </p:cNvPr>
            <p:cNvSpPr txBox="1">
              <a:spLocks/>
            </p:cNvSpPr>
            <p:nvPr/>
          </p:nvSpPr>
          <p:spPr>
            <a:xfrm>
              <a:off x="2454486" y="1451486"/>
              <a:ext cx="3315790" cy="906498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2200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fill out the excel with the Open status of the security tickets </a:t>
              </a:r>
              <a:endParaRPr lang="en-DE" sz="2200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Text Placeholder 6">
              <a:extLst>
                <a:ext uri="{FF2B5EF4-FFF2-40B4-BE49-F238E27FC236}">
                  <a16:creationId xmlns:a16="http://schemas.microsoft.com/office/drawing/2014/main" id="{C1582028-7DAB-97BC-3C44-7A5AB05A873B}"/>
                </a:ext>
              </a:extLst>
            </p:cNvPr>
            <p:cNvSpPr txBox="1">
              <a:spLocks/>
            </p:cNvSpPr>
            <p:nvPr/>
          </p:nvSpPr>
          <p:spPr>
            <a:xfrm>
              <a:off x="3100796" y="4004142"/>
              <a:ext cx="2748275" cy="38709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2200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We are using Excel!</a:t>
              </a:r>
              <a:endParaRPr lang="en-DE" sz="2200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Text Placeholder 6">
              <a:extLst>
                <a:ext uri="{FF2B5EF4-FFF2-40B4-BE49-F238E27FC236}">
                  <a16:creationId xmlns:a16="http://schemas.microsoft.com/office/drawing/2014/main" id="{B0B3A7DF-FB85-F14D-6AC5-B24B3D4E04F6}"/>
                </a:ext>
              </a:extLst>
            </p:cNvPr>
            <p:cNvSpPr txBox="1">
              <a:spLocks/>
            </p:cNvSpPr>
            <p:nvPr/>
          </p:nvSpPr>
          <p:spPr>
            <a:xfrm>
              <a:off x="6205471" y="1913409"/>
              <a:ext cx="3285590" cy="444575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2200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We track our tickets in Jira</a:t>
              </a:r>
              <a:endParaRPr lang="en-DE" sz="2200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Text Placeholder 6">
              <a:extLst>
                <a:ext uri="{FF2B5EF4-FFF2-40B4-BE49-F238E27FC236}">
                  <a16:creationId xmlns:a16="http://schemas.microsoft.com/office/drawing/2014/main" id="{0E45B999-61F4-AF9C-90C7-D461C679C420}"/>
                </a:ext>
              </a:extLst>
            </p:cNvPr>
            <p:cNvSpPr txBox="1">
              <a:spLocks/>
            </p:cNvSpPr>
            <p:nvPr/>
          </p:nvSpPr>
          <p:spPr>
            <a:xfrm>
              <a:off x="6501344" y="3769635"/>
              <a:ext cx="2289692" cy="51254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2200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I will not update the status Excel</a:t>
              </a:r>
              <a:endParaRPr lang="en-DE" sz="2200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68244931-ACA5-681D-2101-5B984204960D}"/>
                </a:ext>
              </a:extLst>
            </p:cNvPr>
            <p:cNvSpPr txBox="1">
              <a:spLocks/>
            </p:cNvSpPr>
            <p:nvPr/>
          </p:nvSpPr>
          <p:spPr>
            <a:xfrm>
              <a:off x="2777640" y="6031543"/>
              <a:ext cx="2748275" cy="38709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2200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I’m cc-ing my manager</a:t>
              </a:r>
              <a:endParaRPr lang="en-DE" sz="2200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50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BD23-B6E2-9DC1-7D23-011F05DE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You cannot buy devsecops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4B6C25-AAE0-59E2-9718-4576FE29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3260815" cy="892048"/>
          </a:xfrm>
        </p:spPr>
        <p:txBody>
          <a:bodyPr/>
          <a:lstStyle/>
          <a:p>
            <a:r>
              <a:rPr lang="en-US"/>
              <a:t>Collaboration culture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C6609D-2C05-2A48-3755-C7E75406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60815" cy="2586806"/>
          </a:xfrm>
        </p:spPr>
        <p:txBody>
          <a:bodyPr>
            <a:normAutofit/>
          </a:bodyPr>
          <a:lstStyle/>
          <a:p>
            <a:r>
              <a:rPr lang="en-US"/>
              <a:t>Security experts embedded in development team</a:t>
            </a:r>
          </a:p>
          <a:p>
            <a:r>
              <a:rPr lang="en-US"/>
              <a:t>Clarification of success metrics</a:t>
            </a:r>
          </a:p>
          <a:p>
            <a:r>
              <a:rPr lang="en-US"/>
              <a:t>Align on security priorities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821662F-7052-8E80-3ED9-F36B502C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BSides Munich 2023 - 7 SYNs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B5B2089-B7DD-5CE7-8B35-FAD97CA3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5DBD6FE-4AF3-249F-8F9B-5F04684A9DE6}"/>
              </a:ext>
            </a:extLst>
          </p:cNvPr>
          <p:cNvSpPr txBox="1">
            <a:spLocks/>
          </p:cNvSpPr>
          <p:nvPr/>
        </p:nvSpPr>
        <p:spPr>
          <a:xfrm>
            <a:off x="4465592" y="2587752"/>
            <a:ext cx="3260815" cy="89204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b="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Awareness &amp; Training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C292AF4C-F2DD-E5C1-3ED0-34E57992E384}"/>
              </a:ext>
            </a:extLst>
          </p:cNvPr>
          <p:cNvSpPr txBox="1">
            <a:spLocks/>
          </p:cNvSpPr>
          <p:nvPr/>
        </p:nvSpPr>
        <p:spPr>
          <a:xfrm>
            <a:off x="4465591" y="3594538"/>
            <a:ext cx="3260815" cy="25868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11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Foster a security mindset among stakeholders</a:t>
            </a:r>
          </a:p>
          <a:p>
            <a:r>
              <a:rPr lang="en-US" dirty="0"/>
              <a:t>Establish security champion program</a:t>
            </a:r>
          </a:p>
          <a:p>
            <a:r>
              <a:rPr lang="en-US" dirty="0"/>
              <a:t>Train developers on security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F1AC03D-B6D7-4E06-6867-E8385056C8BD}"/>
              </a:ext>
            </a:extLst>
          </p:cNvPr>
          <p:cNvSpPr txBox="1">
            <a:spLocks/>
          </p:cNvSpPr>
          <p:nvPr/>
        </p:nvSpPr>
        <p:spPr>
          <a:xfrm>
            <a:off x="7968017" y="2585500"/>
            <a:ext cx="3260815" cy="89204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b="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Secure the SDLC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D15965A-92F2-BFB7-0524-73A019008323}"/>
              </a:ext>
            </a:extLst>
          </p:cNvPr>
          <p:cNvSpPr txBox="1">
            <a:spLocks/>
          </p:cNvSpPr>
          <p:nvPr/>
        </p:nvSpPr>
        <p:spPr>
          <a:xfrm>
            <a:off x="7968016" y="3592286"/>
            <a:ext cx="3260815" cy="25868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11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Take security into consideration in each step of the SDLC</a:t>
            </a:r>
          </a:p>
          <a:p>
            <a:r>
              <a:rPr lang="en-US"/>
              <a:t>Act on priorities and define security activities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6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46FFCE3-82B9-63FC-609D-06E1483B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Where to get started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A92426B-3B73-4A83-8E92-9A3100C431ED}"/>
              </a:ext>
            </a:extLst>
          </p:cNvPr>
          <p:cNvSpPr txBox="1"/>
          <p:nvPr/>
        </p:nvSpPr>
        <p:spPr>
          <a:xfrm>
            <a:off x="5136679" y="2324763"/>
            <a:ext cx="2288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Application profiling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Security requirements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CB065F-A9B7-EF37-E8D9-E513ED7655F4}"/>
              </a:ext>
            </a:extLst>
          </p:cNvPr>
          <p:cNvSpPr txBox="1"/>
          <p:nvPr/>
        </p:nvSpPr>
        <p:spPr>
          <a:xfrm>
            <a:off x="1363171" y="2548608"/>
            <a:ext cx="2613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Architecture and design review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Threat modeling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4415715-2417-D1AC-77F6-9341378C46F5}"/>
              </a:ext>
            </a:extLst>
          </p:cNvPr>
          <p:cNvSpPr txBox="1"/>
          <p:nvPr/>
        </p:nvSpPr>
        <p:spPr>
          <a:xfrm>
            <a:off x="1178441" y="3767170"/>
            <a:ext cx="20559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Secure coding guidelines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Security libraries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Code reviews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1E83762-F941-2212-742A-4D3830986D9F}"/>
              </a:ext>
            </a:extLst>
          </p:cNvPr>
          <p:cNvSpPr txBox="1"/>
          <p:nvPr/>
        </p:nvSpPr>
        <p:spPr>
          <a:xfrm>
            <a:off x="1128661" y="5520119"/>
            <a:ext cx="3201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Software composition analysis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Container scans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Image signature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4AF9399-5503-04D0-BDF6-BCA3C5BB73B6}"/>
              </a:ext>
            </a:extLst>
          </p:cNvPr>
          <p:cNvSpPr txBox="1"/>
          <p:nvPr/>
        </p:nvSpPr>
        <p:spPr>
          <a:xfrm>
            <a:off x="4642158" y="5758652"/>
            <a:ext cx="3574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Static application security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Dynamic application security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Penetration tests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9DA810F-ABA6-CBEE-85B1-D98E830D2466}"/>
              </a:ext>
            </a:extLst>
          </p:cNvPr>
          <p:cNvSpPr txBox="1"/>
          <p:nvPr/>
        </p:nvSpPr>
        <p:spPr>
          <a:xfrm>
            <a:off x="8155655" y="2474971"/>
            <a:ext cx="35745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Application packaging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Configuration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Secrets management</a:t>
            </a:r>
          </a:p>
          <a:p>
            <a:pPr lvl="0"/>
            <a:endParaRPr lang="en-US" sz="160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81A2D47-CCE0-00E5-6947-FFA27F9DCAA3}"/>
              </a:ext>
            </a:extLst>
          </p:cNvPr>
          <p:cNvSpPr txBox="1"/>
          <p:nvPr/>
        </p:nvSpPr>
        <p:spPr>
          <a:xfrm>
            <a:off x="9037689" y="3844674"/>
            <a:ext cx="2562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Runtime application security protection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Vulnerability scanning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C2A9C4D-BCF4-5E33-0CCF-D60C36502C4D}"/>
              </a:ext>
            </a:extLst>
          </p:cNvPr>
          <p:cNvSpPr txBox="1"/>
          <p:nvPr/>
        </p:nvSpPr>
        <p:spPr>
          <a:xfrm>
            <a:off x="8256112" y="5493427"/>
            <a:ext cx="3574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Abuse case definition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Security incident &amp; event management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E185E29-E0D2-6F21-CBCE-4119D701208A}"/>
              </a:ext>
            </a:extLst>
          </p:cNvPr>
          <p:cNvGrpSpPr/>
          <p:nvPr/>
        </p:nvGrpSpPr>
        <p:grpSpPr>
          <a:xfrm flipV="1">
            <a:off x="3142311" y="3022832"/>
            <a:ext cx="5895379" cy="2723430"/>
            <a:chOff x="3366832" y="2640273"/>
            <a:chExt cx="5474958" cy="2529212"/>
          </a:xfrm>
        </p:grpSpPr>
        <p:sp>
          <p:nvSpPr>
            <p:cNvPr id="3" name="Google Shape;295;p32">
              <a:extLst>
                <a:ext uri="{FF2B5EF4-FFF2-40B4-BE49-F238E27FC236}">
                  <a16:creationId xmlns:a16="http://schemas.microsoft.com/office/drawing/2014/main" id="{43935CF4-9895-A501-7B44-A5A4DF72DC06}"/>
                </a:ext>
              </a:extLst>
            </p:cNvPr>
            <p:cNvSpPr/>
            <p:nvPr/>
          </p:nvSpPr>
          <p:spPr>
            <a:xfrm>
              <a:off x="3513336" y="3012343"/>
              <a:ext cx="708872" cy="1786253"/>
            </a:xfrm>
            <a:custGeom>
              <a:avLst/>
              <a:gdLst/>
              <a:ahLst/>
              <a:cxnLst/>
              <a:rect l="l" t="t" r="r" b="b"/>
              <a:pathLst>
                <a:path w="21881" h="55137" extrusionOk="0">
                  <a:moveTo>
                    <a:pt x="11413" y="0"/>
                  </a:moveTo>
                  <a:lnTo>
                    <a:pt x="10032" y="1454"/>
                  </a:lnTo>
                  <a:lnTo>
                    <a:pt x="7524" y="4507"/>
                  </a:lnTo>
                  <a:lnTo>
                    <a:pt x="5379" y="7742"/>
                  </a:lnTo>
                  <a:lnTo>
                    <a:pt x="3598" y="11158"/>
                  </a:lnTo>
                  <a:lnTo>
                    <a:pt x="2145" y="14684"/>
                  </a:lnTo>
                  <a:lnTo>
                    <a:pt x="1091" y="18282"/>
                  </a:lnTo>
                  <a:lnTo>
                    <a:pt x="364" y="21989"/>
                  </a:lnTo>
                  <a:lnTo>
                    <a:pt x="0" y="25697"/>
                  </a:lnTo>
                  <a:lnTo>
                    <a:pt x="0" y="29440"/>
                  </a:lnTo>
                  <a:lnTo>
                    <a:pt x="364" y="33184"/>
                  </a:lnTo>
                  <a:lnTo>
                    <a:pt x="1091" y="36855"/>
                  </a:lnTo>
                  <a:lnTo>
                    <a:pt x="2145" y="40489"/>
                  </a:lnTo>
                  <a:lnTo>
                    <a:pt x="3598" y="44015"/>
                  </a:lnTo>
                  <a:lnTo>
                    <a:pt x="5379" y="47395"/>
                  </a:lnTo>
                  <a:lnTo>
                    <a:pt x="7524" y="50630"/>
                  </a:lnTo>
                  <a:lnTo>
                    <a:pt x="10032" y="53683"/>
                  </a:lnTo>
                  <a:lnTo>
                    <a:pt x="11413" y="55137"/>
                  </a:lnTo>
                  <a:lnTo>
                    <a:pt x="11413" y="46050"/>
                  </a:lnTo>
                  <a:lnTo>
                    <a:pt x="11449" y="45759"/>
                  </a:lnTo>
                  <a:lnTo>
                    <a:pt x="11631" y="45287"/>
                  </a:lnTo>
                  <a:lnTo>
                    <a:pt x="12031" y="44887"/>
                  </a:lnTo>
                  <a:lnTo>
                    <a:pt x="12503" y="44705"/>
                  </a:lnTo>
                  <a:lnTo>
                    <a:pt x="12794" y="44669"/>
                  </a:lnTo>
                  <a:lnTo>
                    <a:pt x="21880" y="44669"/>
                  </a:lnTo>
                  <a:lnTo>
                    <a:pt x="21044" y="43797"/>
                  </a:lnTo>
                  <a:lnTo>
                    <a:pt x="19518" y="41979"/>
                  </a:lnTo>
                  <a:lnTo>
                    <a:pt x="18209" y="39980"/>
                  </a:lnTo>
                  <a:lnTo>
                    <a:pt x="17083" y="37909"/>
                  </a:lnTo>
                  <a:lnTo>
                    <a:pt x="16174" y="35728"/>
                  </a:lnTo>
                  <a:lnTo>
                    <a:pt x="15483" y="33438"/>
                  </a:lnTo>
                  <a:lnTo>
                    <a:pt x="15011" y="31112"/>
                  </a:lnTo>
                  <a:lnTo>
                    <a:pt x="14793" y="28750"/>
                  </a:lnTo>
                  <a:lnTo>
                    <a:pt x="14757" y="27550"/>
                  </a:lnTo>
                  <a:lnTo>
                    <a:pt x="14793" y="26351"/>
                  </a:lnTo>
                  <a:lnTo>
                    <a:pt x="15011" y="23952"/>
                  </a:lnTo>
                  <a:lnTo>
                    <a:pt x="15483" y="21626"/>
                  </a:lnTo>
                  <a:lnTo>
                    <a:pt x="16174" y="19372"/>
                  </a:lnTo>
                  <a:lnTo>
                    <a:pt x="17083" y="17192"/>
                  </a:lnTo>
                  <a:lnTo>
                    <a:pt x="18209" y="15084"/>
                  </a:lnTo>
                  <a:lnTo>
                    <a:pt x="19518" y="13121"/>
                  </a:lnTo>
                  <a:lnTo>
                    <a:pt x="21044" y="11267"/>
                  </a:lnTo>
                  <a:lnTo>
                    <a:pt x="21880" y="10431"/>
                  </a:lnTo>
                  <a:lnTo>
                    <a:pt x="21880" y="1381"/>
                  </a:lnTo>
                  <a:lnTo>
                    <a:pt x="21844" y="1091"/>
                  </a:lnTo>
                  <a:lnTo>
                    <a:pt x="21662" y="582"/>
                  </a:lnTo>
                  <a:lnTo>
                    <a:pt x="21262" y="218"/>
                  </a:lnTo>
                  <a:lnTo>
                    <a:pt x="20790" y="37"/>
                  </a:lnTo>
                  <a:lnTo>
                    <a:pt x="20499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" name="Google Shape;302;p32">
              <a:extLst>
                <a:ext uri="{FF2B5EF4-FFF2-40B4-BE49-F238E27FC236}">
                  <a16:creationId xmlns:a16="http://schemas.microsoft.com/office/drawing/2014/main" id="{74078A67-B2AD-CBBB-9296-20D90623BFF3}"/>
                </a:ext>
              </a:extLst>
            </p:cNvPr>
            <p:cNvSpPr/>
            <p:nvPr/>
          </p:nvSpPr>
          <p:spPr>
            <a:xfrm>
              <a:off x="5327777" y="3014678"/>
              <a:ext cx="1493097" cy="1781555"/>
            </a:xfrm>
            <a:custGeom>
              <a:avLst/>
              <a:gdLst/>
              <a:ahLst/>
              <a:cxnLst/>
              <a:rect l="l" t="t" r="r" b="b"/>
              <a:pathLst>
                <a:path w="46088" h="54992" extrusionOk="0">
                  <a:moveTo>
                    <a:pt x="10432" y="1"/>
                  </a:moveTo>
                  <a:lnTo>
                    <a:pt x="10432" y="9087"/>
                  </a:lnTo>
                  <a:lnTo>
                    <a:pt x="10432" y="9378"/>
                  </a:lnTo>
                  <a:lnTo>
                    <a:pt x="10214" y="9851"/>
                  </a:lnTo>
                  <a:lnTo>
                    <a:pt x="9851" y="10250"/>
                  </a:lnTo>
                  <a:lnTo>
                    <a:pt x="9342" y="10432"/>
                  </a:lnTo>
                  <a:lnTo>
                    <a:pt x="9087" y="10468"/>
                  </a:lnTo>
                  <a:lnTo>
                    <a:pt x="1" y="10468"/>
                  </a:lnTo>
                  <a:lnTo>
                    <a:pt x="582" y="11014"/>
                  </a:lnTo>
                  <a:lnTo>
                    <a:pt x="2109" y="12540"/>
                  </a:lnTo>
                  <a:lnTo>
                    <a:pt x="5235" y="16066"/>
                  </a:lnTo>
                  <a:lnTo>
                    <a:pt x="10214" y="22390"/>
                  </a:lnTo>
                  <a:lnTo>
                    <a:pt x="13921" y="27442"/>
                  </a:lnTo>
                  <a:lnTo>
                    <a:pt x="16175" y="30640"/>
                  </a:lnTo>
                  <a:lnTo>
                    <a:pt x="17810" y="32894"/>
                  </a:lnTo>
                  <a:lnTo>
                    <a:pt x="20427" y="36601"/>
                  </a:lnTo>
                  <a:lnTo>
                    <a:pt x="23008" y="40090"/>
                  </a:lnTo>
                  <a:lnTo>
                    <a:pt x="26134" y="44270"/>
                  </a:lnTo>
                  <a:lnTo>
                    <a:pt x="30786" y="49940"/>
                  </a:lnTo>
                  <a:lnTo>
                    <a:pt x="33984" y="53393"/>
                  </a:lnTo>
                  <a:lnTo>
                    <a:pt x="35620" y="54992"/>
                  </a:lnTo>
                  <a:lnTo>
                    <a:pt x="44706" y="54992"/>
                  </a:lnTo>
                  <a:lnTo>
                    <a:pt x="44997" y="54956"/>
                  </a:lnTo>
                  <a:lnTo>
                    <a:pt x="45469" y="54737"/>
                  </a:lnTo>
                  <a:lnTo>
                    <a:pt x="45869" y="54374"/>
                  </a:lnTo>
                  <a:lnTo>
                    <a:pt x="46051" y="53902"/>
                  </a:lnTo>
                  <a:lnTo>
                    <a:pt x="46087" y="53611"/>
                  </a:lnTo>
                  <a:lnTo>
                    <a:pt x="46087" y="44524"/>
                  </a:lnTo>
                  <a:lnTo>
                    <a:pt x="44488" y="42998"/>
                  </a:lnTo>
                  <a:lnTo>
                    <a:pt x="41181" y="39363"/>
                  </a:lnTo>
                  <a:lnTo>
                    <a:pt x="35983" y="32821"/>
                  </a:lnTo>
                  <a:lnTo>
                    <a:pt x="32094" y="27478"/>
                  </a:lnTo>
                  <a:lnTo>
                    <a:pt x="30967" y="25915"/>
                  </a:lnTo>
                  <a:lnTo>
                    <a:pt x="29841" y="24280"/>
                  </a:lnTo>
                  <a:lnTo>
                    <a:pt x="28205" y="22026"/>
                  </a:lnTo>
                  <a:lnTo>
                    <a:pt x="25552" y="18319"/>
                  </a:lnTo>
                  <a:lnTo>
                    <a:pt x="23008" y="14830"/>
                  </a:lnTo>
                  <a:lnTo>
                    <a:pt x="20027" y="10868"/>
                  </a:lnTo>
                  <a:lnTo>
                    <a:pt x="15593" y="5416"/>
                  </a:lnTo>
                  <a:lnTo>
                    <a:pt x="12577" y="2109"/>
                  </a:lnTo>
                  <a:lnTo>
                    <a:pt x="11050" y="582"/>
                  </a:lnTo>
                  <a:lnTo>
                    <a:pt x="10432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3" name="Google Shape;297;p32">
              <a:extLst>
                <a:ext uri="{FF2B5EF4-FFF2-40B4-BE49-F238E27FC236}">
                  <a16:creationId xmlns:a16="http://schemas.microsoft.com/office/drawing/2014/main" id="{7CD0D7C6-B39C-1A27-31EE-E64B46696FF5}"/>
                </a:ext>
              </a:extLst>
            </p:cNvPr>
            <p:cNvSpPr/>
            <p:nvPr/>
          </p:nvSpPr>
          <p:spPr>
            <a:xfrm>
              <a:off x="5325445" y="3015874"/>
              <a:ext cx="1493064" cy="1780358"/>
            </a:xfrm>
            <a:custGeom>
              <a:avLst/>
              <a:gdLst/>
              <a:ahLst/>
              <a:cxnLst/>
              <a:rect l="l" t="t" r="r" b="b"/>
              <a:pathLst>
                <a:path w="46087" h="54955" extrusionOk="0">
                  <a:moveTo>
                    <a:pt x="35619" y="0"/>
                  </a:moveTo>
                  <a:lnTo>
                    <a:pt x="35038" y="545"/>
                  </a:lnTo>
                  <a:lnTo>
                    <a:pt x="33475" y="2072"/>
                  </a:lnTo>
                  <a:lnTo>
                    <a:pt x="30458" y="5379"/>
                  </a:lnTo>
                  <a:lnTo>
                    <a:pt x="26024" y="10831"/>
                  </a:lnTo>
                  <a:lnTo>
                    <a:pt x="23080" y="14829"/>
                  </a:lnTo>
                  <a:lnTo>
                    <a:pt x="20499" y="18318"/>
                  </a:lnTo>
                  <a:lnTo>
                    <a:pt x="17882" y="21989"/>
                  </a:lnTo>
                  <a:lnTo>
                    <a:pt x="16247" y="24279"/>
                  </a:lnTo>
                  <a:lnTo>
                    <a:pt x="15084" y="25878"/>
                  </a:lnTo>
                  <a:lnTo>
                    <a:pt x="13993" y="27441"/>
                  </a:lnTo>
                  <a:lnTo>
                    <a:pt x="10104" y="32784"/>
                  </a:lnTo>
                  <a:lnTo>
                    <a:pt x="4907" y="39363"/>
                  </a:lnTo>
                  <a:lnTo>
                    <a:pt x="1599" y="42961"/>
                  </a:lnTo>
                  <a:lnTo>
                    <a:pt x="0" y="44524"/>
                  </a:lnTo>
                  <a:lnTo>
                    <a:pt x="0" y="53610"/>
                  </a:lnTo>
                  <a:lnTo>
                    <a:pt x="37" y="53865"/>
                  </a:lnTo>
                  <a:lnTo>
                    <a:pt x="218" y="54373"/>
                  </a:lnTo>
                  <a:lnTo>
                    <a:pt x="582" y="54737"/>
                  </a:lnTo>
                  <a:lnTo>
                    <a:pt x="1091" y="54955"/>
                  </a:lnTo>
                  <a:lnTo>
                    <a:pt x="10468" y="54955"/>
                  </a:lnTo>
                  <a:lnTo>
                    <a:pt x="12103" y="53356"/>
                  </a:lnTo>
                  <a:lnTo>
                    <a:pt x="15302" y="49939"/>
                  </a:lnTo>
                  <a:lnTo>
                    <a:pt x="19954" y="44269"/>
                  </a:lnTo>
                  <a:lnTo>
                    <a:pt x="23080" y="40053"/>
                  </a:lnTo>
                  <a:lnTo>
                    <a:pt x="25624" y="36564"/>
                  </a:lnTo>
                  <a:lnTo>
                    <a:pt x="28277" y="32893"/>
                  </a:lnTo>
                  <a:lnTo>
                    <a:pt x="29913" y="30603"/>
                  </a:lnTo>
                  <a:lnTo>
                    <a:pt x="32166" y="27441"/>
                  </a:lnTo>
                  <a:lnTo>
                    <a:pt x="35873" y="22353"/>
                  </a:lnTo>
                  <a:lnTo>
                    <a:pt x="40816" y="16065"/>
                  </a:lnTo>
                  <a:lnTo>
                    <a:pt x="43942" y="12503"/>
                  </a:lnTo>
                  <a:lnTo>
                    <a:pt x="45505" y="10977"/>
                  </a:lnTo>
                  <a:lnTo>
                    <a:pt x="45796" y="10722"/>
                  </a:lnTo>
                  <a:lnTo>
                    <a:pt x="46087" y="10431"/>
                  </a:lnTo>
                  <a:lnTo>
                    <a:pt x="36709" y="10431"/>
                  </a:lnTo>
                  <a:lnTo>
                    <a:pt x="36237" y="10213"/>
                  </a:lnTo>
                  <a:lnTo>
                    <a:pt x="35837" y="9850"/>
                  </a:lnTo>
                  <a:lnTo>
                    <a:pt x="35655" y="9341"/>
                  </a:lnTo>
                  <a:lnTo>
                    <a:pt x="35619" y="9087"/>
                  </a:lnTo>
                  <a:lnTo>
                    <a:pt x="35619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4" name="Google Shape;296;p32">
              <a:extLst>
                <a:ext uri="{FF2B5EF4-FFF2-40B4-BE49-F238E27FC236}">
                  <a16:creationId xmlns:a16="http://schemas.microsoft.com/office/drawing/2014/main" id="{0CEE990C-F649-BB90-0F73-9511D3C133BE}"/>
                </a:ext>
              </a:extLst>
            </p:cNvPr>
            <p:cNvSpPr/>
            <p:nvPr/>
          </p:nvSpPr>
          <p:spPr>
            <a:xfrm>
              <a:off x="3883041" y="2640273"/>
              <a:ext cx="1782755" cy="713568"/>
            </a:xfrm>
            <a:custGeom>
              <a:avLst/>
              <a:gdLst/>
              <a:ahLst/>
              <a:cxnLst/>
              <a:rect l="l" t="t" r="r" b="b"/>
              <a:pathLst>
                <a:path w="55029" h="22026" extrusionOk="0">
                  <a:moveTo>
                    <a:pt x="27587" y="0"/>
                  </a:moveTo>
                  <a:lnTo>
                    <a:pt x="25661" y="36"/>
                  </a:lnTo>
                  <a:lnTo>
                    <a:pt x="21845" y="436"/>
                  </a:lnTo>
                  <a:lnTo>
                    <a:pt x="18065" y="1163"/>
                  </a:lnTo>
                  <a:lnTo>
                    <a:pt x="14430" y="2290"/>
                  </a:lnTo>
                  <a:lnTo>
                    <a:pt x="10904" y="3744"/>
                  </a:lnTo>
                  <a:lnTo>
                    <a:pt x="7561" y="5525"/>
                  </a:lnTo>
                  <a:lnTo>
                    <a:pt x="4362" y="7669"/>
                  </a:lnTo>
                  <a:lnTo>
                    <a:pt x="1418" y="10104"/>
                  </a:lnTo>
                  <a:lnTo>
                    <a:pt x="1" y="11449"/>
                  </a:lnTo>
                  <a:lnTo>
                    <a:pt x="9087" y="11449"/>
                  </a:lnTo>
                  <a:lnTo>
                    <a:pt x="9378" y="11485"/>
                  </a:lnTo>
                  <a:lnTo>
                    <a:pt x="9850" y="11667"/>
                  </a:lnTo>
                  <a:lnTo>
                    <a:pt x="10250" y="12067"/>
                  </a:lnTo>
                  <a:lnTo>
                    <a:pt x="10432" y="12539"/>
                  </a:lnTo>
                  <a:lnTo>
                    <a:pt x="10468" y="12830"/>
                  </a:lnTo>
                  <a:lnTo>
                    <a:pt x="10468" y="21916"/>
                  </a:lnTo>
                  <a:lnTo>
                    <a:pt x="11341" y="21081"/>
                  </a:lnTo>
                  <a:lnTo>
                    <a:pt x="13158" y="19554"/>
                  </a:lnTo>
                  <a:lnTo>
                    <a:pt x="15157" y="18209"/>
                  </a:lnTo>
                  <a:lnTo>
                    <a:pt x="17229" y="17119"/>
                  </a:lnTo>
                  <a:lnTo>
                    <a:pt x="19409" y="16210"/>
                  </a:lnTo>
                  <a:lnTo>
                    <a:pt x="21699" y="15520"/>
                  </a:lnTo>
                  <a:lnTo>
                    <a:pt x="24025" y="15047"/>
                  </a:lnTo>
                  <a:lnTo>
                    <a:pt x="26388" y="14829"/>
                  </a:lnTo>
                  <a:lnTo>
                    <a:pt x="27623" y="14793"/>
                  </a:lnTo>
                  <a:lnTo>
                    <a:pt x="28859" y="14829"/>
                  </a:lnTo>
                  <a:lnTo>
                    <a:pt x="31222" y="15047"/>
                  </a:lnTo>
                  <a:lnTo>
                    <a:pt x="33475" y="15483"/>
                  </a:lnTo>
                  <a:lnTo>
                    <a:pt x="35620" y="16174"/>
                  </a:lnTo>
                  <a:lnTo>
                    <a:pt x="37691" y="17046"/>
                  </a:lnTo>
                  <a:lnTo>
                    <a:pt x="39727" y="18209"/>
                  </a:lnTo>
                  <a:lnTo>
                    <a:pt x="41689" y="19554"/>
                  </a:lnTo>
                  <a:lnTo>
                    <a:pt x="43616" y="21153"/>
                  </a:lnTo>
                  <a:lnTo>
                    <a:pt x="44597" y="22025"/>
                  </a:lnTo>
                  <a:lnTo>
                    <a:pt x="53974" y="22025"/>
                  </a:lnTo>
                  <a:lnTo>
                    <a:pt x="54447" y="21807"/>
                  </a:lnTo>
                  <a:lnTo>
                    <a:pt x="54810" y="21444"/>
                  </a:lnTo>
                  <a:lnTo>
                    <a:pt x="55028" y="20935"/>
                  </a:lnTo>
                  <a:lnTo>
                    <a:pt x="55028" y="20681"/>
                  </a:lnTo>
                  <a:lnTo>
                    <a:pt x="55028" y="11594"/>
                  </a:lnTo>
                  <a:lnTo>
                    <a:pt x="54447" y="11049"/>
                  </a:lnTo>
                  <a:lnTo>
                    <a:pt x="53865" y="10504"/>
                  </a:lnTo>
                  <a:lnTo>
                    <a:pt x="52375" y="9195"/>
                  </a:lnTo>
                  <a:lnTo>
                    <a:pt x="49322" y="6869"/>
                  </a:lnTo>
                  <a:lnTo>
                    <a:pt x="46233" y="4870"/>
                  </a:lnTo>
                  <a:lnTo>
                    <a:pt x="43070" y="3235"/>
                  </a:lnTo>
                  <a:lnTo>
                    <a:pt x="39799" y="1963"/>
                  </a:lnTo>
                  <a:lnTo>
                    <a:pt x="36456" y="981"/>
                  </a:lnTo>
                  <a:lnTo>
                    <a:pt x="33003" y="363"/>
                  </a:lnTo>
                  <a:lnTo>
                    <a:pt x="29441" y="36"/>
                  </a:lnTo>
                  <a:lnTo>
                    <a:pt x="27587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5" name="Google Shape;298;p32">
              <a:extLst>
                <a:ext uri="{FF2B5EF4-FFF2-40B4-BE49-F238E27FC236}">
                  <a16:creationId xmlns:a16="http://schemas.microsoft.com/office/drawing/2014/main" id="{6C69C5F0-2A5D-A14C-AB83-B231C6A85D70}"/>
                </a:ext>
              </a:extLst>
            </p:cNvPr>
            <p:cNvSpPr/>
            <p:nvPr/>
          </p:nvSpPr>
          <p:spPr>
            <a:xfrm>
              <a:off x="6481694" y="4458248"/>
              <a:ext cx="1782755" cy="711237"/>
            </a:xfrm>
            <a:custGeom>
              <a:avLst/>
              <a:gdLst/>
              <a:ahLst/>
              <a:cxnLst/>
              <a:rect l="l" t="t" r="r" b="b"/>
              <a:pathLst>
                <a:path w="55029" h="21954" extrusionOk="0">
                  <a:moveTo>
                    <a:pt x="10468" y="1"/>
                  </a:moveTo>
                  <a:lnTo>
                    <a:pt x="10468" y="9087"/>
                  </a:lnTo>
                  <a:lnTo>
                    <a:pt x="10432" y="9342"/>
                  </a:lnTo>
                  <a:lnTo>
                    <a:pt x="10250" y="9850"/>
                  </a:lnTo>
                  <a:lnTo>
                    <a:pt x="9850" y="10214"/>
                  </a:lnTo>
                  <a:lnTo>
                    <a:pt x="9378" y="10432"/>
                  </a:lnTo>
                  <a:lnTo>
                    <a:pt x="1" y="10432"/>
                  </a:lnTo>
                  <a:lnTo>
                    <a:pt x="546" y="10941"/>
                  </a:lnTo>
                  <a:lnTo>
                    <a:pt x="837" y="11195"/>
                  </a:lnTo>
                  <a:lnTo>
                    <a:pt x="1127" y="11450"/>
                  </a:lnTo>
                  <a:lnTo>
                    <a:pt x="2618" y="12758"/>
                  </a:lnTo>
                  <a:lnTo>
                    <a:pt x="5671" y="15084"/>
                  </a:lnTo>
                  <a:lnTo>
                    <a:pt x="8760" y="17083"/>
                  </a:lnTo>
                  <a:lnTo>
                    <a:pt x="11922" y="18719"/>
                  </a:lnTo>
                  <a:lnTo>
                    <a:pt x="15157" y="19991"/>
                  </a:lnTo>
                  <a:lnTo>
                    <a:pt x="18501" y="20972"/>
                  </a:lnTo>
                  <a:lnTo>
                    <a:pt x="21954" y="21590"/>
                  </a:lnTo>
                  <a:lnTo>
                    <a:pt x="25552" y="21917"/>
                  </a:lnTo>
                  <a:lnTo>
                    <a:pt x="27369" y="21953"/>
                  </a:lnTo>
                  <a:lnTo>
                    <a:pt x="27514" y="21953"/>
                  </a:lnTo>
                  <a:lnTo>
                    <a:pt x="29441" y="21917"/>
                  </a:lnTo>
                  <a:lnTo>
                    <a:pt x="33293" y="21517"/>
                  </a:lnTo>
                  <a:lnTo>
                    <a:pt x="37037" y="20754"/>
                  </a:lnTo>
                  <a:lnTo>
                    <a:pt x="40672" y="19627"/>
                  </a:lnTo>
                  <a:lnTo>
                    <a:pt x="44161" y="18174"/>
                  </a:lnTo>
                  <a:lnTo>
                    <a:pt x="47505" y="16356"/>
                  </a:lnTo>
                  <a:lnTo>
                    <a:pt x="50667" y="14212"/>
                  </a:lnTo>
                  <a:lnTo>
                    <a:pt x="53647" y="11777"/>
                  </a:lnTo>
                  <a:lnTo>
                    <a:pt x="55028" y="10432"/>
                  </a:lnTo>
                  <a:lnTo>
                    <a:pt x="55028" y="1345"/>
                  </a:lnTo>
                  <a:lnTo>
                    <a:pt x="54992" y="1055"/>
                  </a:lnTo>
                  <a:lnTo>
                    <a:pt x="54810" y="582"/>
                  </a:lnTo>
                  <a:lnTo>
                    <a:pt x="54447" y="219"/>
                  </a:lnTo>
                  <a:lnTo>
                    <a:pt x="53938" y="1"/>
                  </a:lnTo>
                  <a:lnTo>
                    <a:pt x="44633" y="1"/>
                  </a:lnTo>
                  <a:lnTo>
                    <a:pt x="44561" y="37"/>
                  </a:lnTo>
                  <a:lnTo>
                    <a:pt x="43688" y="873"/>
                  </a:lnTo>
                  <a:lnTo>
                    <a:pt x="41871" y="2400"/>
                  </a:lnTo>
                  <a:lnTo>
                    <a:pt x="39908" y="3708"/>
                  </a:lnTo>
                  <a:lnTo>
                    <a:pt x="37837" y="4835"/>
                  </a:lnTo>
                  <a:lnTo>
                    <a:pt x="35656" y="5743"/>
                  </a:lnTo>
                  <a:lnTo>
                    <a:pt x="33402" y="6434"/>
                  </a:lnTo>
                  <a:lnTo>
                    <a:pt x="31076" y="6906"/>
                  </a:lnTo>
                  <a:lnTo>
                    <a:pt x="28714" y="7124"/>
                  </a:lnTo>
                  <a:lnTo>
                    <a:pt x="27514" y="7161"/>
                  </a:lnTo>
                  <a:lnTo>
                    <a:pt x="26206" y="7161"/>
                  </a:lnTo>
                  <a:lnTo>
                    <a:pt x="23916" y="6943"/>
                  </a:lnTo>
                  <a:lnTo>
                    <a:pt x="21735" y="6507"/>
                  </a:lnTo>
                  <a:lnTo>
                    <a:pt x="19664" y="5889"/>
                  </a:lnTo>
                  <a:lnTo>
                    <a:pt x="17628" y="5053"/>
                  </a:lnTo>
                  <a:lnTo>
                    <a:pt x="15702" y="4035"/>
                  </a:lnTo>
                  <a:lnTo>
                    <a:pt x="13812" y="2763"/>
                  </a:lnTo>
                  <a:lnTo>
                    <a:pt x="11922" y="1309"/>
                  </a:lnTo>
                  <a:lnTo>
                    <a:pt x="10977" y="473"/>
                  </a:lnTo>
                  <a:lnTo>
                    <a:pt x="10468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6" name="Google Shape;299;p32">
              <a:extLst>
                <a:ext uri="{FF2B5EF4-FFF2-40B4-BE49-F238E27FC236}">
                  <a16:creationId xmlns:a16="http://schemas.microsoft.com/office/drawing/2014/main" id="{B97954FB-0197-F5EE-D4E6-608B28BDE41D}"/>
                </a:ext>
              </a:extLst>
            </p:cNvPr>
            <p:cNvSpPr/>
            <p:nvPr/>
          </p:nvSpPr>
          <p:spPr>
            <a:xfrm>
              <a:off x="7927629" y="3013509"/>
              <a:ext cx="706507" cy="1782722"/>
            </a:xfrm>
            <a:custGeom>
              <a:avLst/>
              <a:gdLst/>
              <a:ahLst/>
              <a:cxnLst/>
              <a:rect l="l" t="t" r="r" b="b"/>
              <a:pathLst>
                <a:path w="21808" h="55028" extrusionOk="0">
                  <a:moveTo>
                    <a:pt x="1345" y="1"/>
                  </a:moveTo>
                  <a:lnTo>
                    <a:pt x="1054" y="37"/>
                  </a:lnTo>
                  <a:lnTo>
                    <a:pt x="582" y="219"/>
                  </a:lnTo>
                  <a:lnTo>
                    <a:pt x="218" y="618"/>
                  </a:lnTo>
                  <a:lnTo>
                    <a:pt x="0" y="1091"/>
                  </a:lnTo>
                  <a:lnTo>
                    <a:pt x="0" y="1382"/>
                  </a:lnTo>
                  <a:lnTo>
                    <a:pt x="0" y="10468"/>
                  </a:lnTo>
                  <a:lnTo>
                    <a:pt x="218" y="10723"/>
                  </a:lnTo>
                  <a:lnTo>
                    <a:pt x="473" y="10977"/>
                  </a:lnTo>
                  <a:lnTo>
                    <a:pt x="1309" y="11849"/>
                  </a:lnTo>
                  <a:lnTo>
                    <a:pt x="2763" y="13776"/>
                  </a:lnTo>
                  <a:lnTo>
                    <a:pt x="3998" y="15775"/>
                  </a:lnTo>
                  <a:lnTo>
                    <a:pt x="5052" y="17846"/>
                  </a:lnTo>
                  <a:lnTo>
                    <a:pt x="5852" y="20027"/>
                  </a:lnTo>
                  <a:lnTo>
                    <a:pt x="6470" y="22208"/>
                  </a:lnTo>
                  <a:lnTo>
                    <a:pt x="6870" y="24461"/>
                  </a:lnTo>
                  <a:lnTo>
                    <a:pt x="7051" y="26751"/>
                  </a:lnTo>
                  <a:lnTo>
                    <a:pt x="7015" y="29004"/>
                  </a:lnTo>
                  <a:lnTo>
                    <a:pt x="6761" y="31258"/>
                  </a:lnTo>
                  <a:lnTo>
                    <a:pt x="6288" y="33511"/>
                  </a:lnTo>
                  <a:lnTo>
                    <a:pt x="5634" y="35692"/>
                  </a:lnTo>
                  <a:lnTo>
                    <a:pt x="4762" y="37836"/>
                  </a:lnTo>
                  <a:lnTo>
                    <a:pt x="3671" y="39872"/>
                  </a:lnTo>
                  <a:lnTo>
                    <a:pt x="2363" y="41834"/>
                  </a:lnTo>
                  <a:lnTo>
                    <a:pt x="836" y="43688"/>
                  </a:lnTo>
                  <a:lnTo>
                    <a:pt x="0" y="44597"/>
                  </a:lnTo>
                  <a:lnTo>
                    <a:pt x="9341" y="44597"/>
                  </a:lnTo>
                  <a:lnTo>
                    <a:pt x="9850" y="44815"/>
                  </a:lnTo>
                  <a:lnTo>
                    <a:pt x="10213" y="45178"/>
                  </a:lnTo>
                  <a:lnTo>
                    <a:pt x="10432" y="45651"/>
                  </a:lnTo>
                  <a:lnTo>
                    <a:pt x="10432" y="45941"/>
                  </a:lnTo>
                  <a:lnTo>
                    <a:pt x="10432" y="55028"/>
                  </a:lnTo>
                  <a:lnTo>
                    <a:pt x="11776" y="53647"/>
                  </a:lnTo>
                  <a:lnTo>
                    <a:pt x="14211" y="50666"/>
                  </a:lnTo>
                  <a:lnTo>
                    <a:pt x="16320" y="47504"/>
                  </a:lnTo>
                  <a:lnTo>
                    <a:pt x="18100" y="44124"/>
                  </a:lnTo>
                  <a:lnTo>
                    <a:pt x="19554" y="40635"/>
                  </a:lnTo>
                  <a:lnTo>
                    <a:pt x="20645" y="37000"/>
                  </a:lnTo>
                  <a:lnTo>
                    <a:pt x="21372" y="33257"/>
                  </a:lnTo>
                  <a:lnTo>
                    <a:pt x="21771" y="29441"/>
                  </a:lnTo>
                  <a:lnTo>
                    <a:pt x="21808" y="27514"/>
                  </a:lnTo>
                  <a:lnTo>
                    <a:pt x="21771" y="25588"/>
                  </a:lnTo>
                  <a:lnTo>
                    <a:pt x="21372" y="21772"/>
                  </a:lnTo>
                  <a:lnTo>
                    <a:pt x="20645" y="18028"/>
                  </a:lnTo>
                  <a:lnTo>
                    <a:pt x="19554" y="14393"/>
                  </a:lnTo>
                  <a:lnTo>
                    <a:pt x="18100" y="10868"/>
                  </a:lnTo>
                  <a:lnTo>
                    <a:pt x="16320" y="7524"/>
                  </a:lnTo>
                  <a:lnTo>
                    <a:pt x="14211" y="4362"/>
                  </a:lnTo>
                  <a:lnTo>
                    <a:pt x="11776" y="1382"/>
                  </a:lnTo>
                  <a:lnTo>
                    <a:pt x="10432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7" name="Google Shape;300;p32">
              <a:extLst>
                <a:ext uri="{FF2B5EF4-FFF2-40B4-BE49-F238E27FC236}">
                  <a16:creationId xmlns:a16="http://schemas.microsoft.com/office/drawing/2014/main" id="{1BD106A6-41EE-ACAE-761E-22A3648E3A88}"/>
                </a:ext>
              </a:extLst>
            </p:cNvPr>
            <p:cNvSpPr/>
            <p:nvPr/>
          </p:nvSpPr>
          <p:spPr>
            <a:xfrm>
              <a:off x="6482893" y="2640273"/>
              <a:ext cx="1781556" cy="712403"/>
            </a:xfrm>
            <a:custGeom>
              <a:avLst/>
              <a:gdLst/>
              <a:ahLst/>
              <a:cxnLst/>
              <a:rect l="l" t="t" r="r" b="b"/>
              <a:pathLst>
                <a:path w="54992" h="21990" extrusionOk="0">
                  <a:moveTo>
                    <a:pt x="27368" y="0"/>
                  </a:moveTo>
                  <a:lnTo>
                    <a:pt x="25515" y="36"/>
                  </a:lnTo>
                  <a:lnTo>
                    <a:pt x="21917" y="363"/>
                  </a:lnTo>
                  <a:lnTo>
                    <a:pt x="18464" y="981"/>
                  </a:lnTo>
                  <a:lnTo>
                    <a:pt x="15120" y="1963"/>
                  </a:lnTo>
                  <a:lnTo>
                    <a:pt x="11885" y="3235"/>
                  </a:lnTo>
                  <a:lnTo>
                    <a:pt x="8723" y="4870"/>
                  </a:lnTo>
                  <a:lnTo>
                    <a:pt x="5634" y="6869"/>
                  </a:lnTo>
                  <a:lnTo>
                    <a:pt x="2581" y="9195"/>
                  </a:lnTo>
                  <a:lnTo>
                    <a:pt x="1090" y="10504"/>
                  </a:lnTo>
                  <a:lnTo>
                    <a:pt x="545" y="11013"/>
                  </a:lnTo>
                  <a:lnTo>
                    <a:pt x="0" y="11522"/>
                  </a:lnTo>
                  <a:lnTo>
                    <a:pt x="0" y="20608"/>
                  </a:lnTo>
                  <a:lnTo>
                    <a:pt x="0" y="20899"/>
                  </a:lnTo>
                  <a:lnTo>
                    <a:pt x="218" y="21371"/>
                  </a:lnTo>
                  <a:lnTo>
                    <a:pt x="582" y="21735"/>
                  </a:lnTo>
                  <a:lnTo>
                    <a:pt x="1054" y="21953"/>
                  </a:lnTo>
                  <a:lnTo>
                    <a:pt x="10431" y="21953"/>
                  </a:lnTo>
                  <a:lnTo>
                    <a:pt x="11413" y="21081"/>
                  </a:lnTo>
                  <a:lnTo>
                    <a:pt x="13339" y="19518"/>
                  </a:lnTo>
                  <a:lnTo>
                    <a:pt x="15302" y="18173"/>
                  </a:lnTo>
                  <a:lnTo>
                    <a:pt x="17301" y="17046"/>
                  </a:lnTo>
                  <a:lnTo>
                    <a:pt x="19372" y="16137"/>
                  </a:lnTo>
                  <a:lnTo>
                    <a:pt x="21517" y="15483"/>
                  </a:lnTo>
                  <a:lnTo>
                    <a:pt x="23770" y="15047"/>
                  </a:lnTo>
                  <a:lnTo>
                    <a:pt x="26133" y="14829"/>
                  </a:lnTo>
                  <a:lnTo>
                    <a:pt x="27368" y="14793"/>
                  </a:lnTo>
                  <a:lnTo>
                    <a:pt x="27514" y="14793"/>
                  </a:lnTo>
                  <a:lnTo>
                    <a:pt x="28713" y="14829"/>
                  </a:lnTo>
                  <a:lnTo>
                    <a:pt x="31076" y="15083"/>
                  </a:lnTo>
                  <a:lnTo>
                    <a:pt x="33402" y="15556"/>
                  </a:lnTo>
                  <a:lnTo>
                    <a:pt x="35655" y="16247"/>
                  </a:lnTo>
                  <a:lnTo>
                    <a:pt x="37800" y="17155"/>
                  </a:lnTo>
                  <a:lnTo>
                    <a:pt x="39908" y="18282"/>
                  </a:lnTo>
                  <a:lnTo>
                    <a:pt x="41870" y="19627"/>
                  </a:lnTo>
                  <a:lnTo>
                    <a:pt x="43688" y="21153"/>
                  </a:lnTo>
                  <a:lnTo>
                    <a:pt x="44560" y="21989"/>
                  </a:lnTo>
                  <a:lnTo>
                    <a:pt x="44560" y="12903"/>
                  </a:lnTo>
                  <a:lnTo>
                    <a:pt x="44560" y="12612"/>
                  </a:lnTo>
                  <a:lnTo>
                    <a:pt x="44778" y="12139"/>
                  </a:lnTo>
                  <a:lnTo>
                    <a:pt x="45141" y="11740"/>
                  </a:lnTo>
                  <a:lnTo>
                    <a:pt x="45614" y="11558"/>
                  </a:lnTo>
                  <a:lnTo>
                    <a:pt x="45905" y="11522"/>
                  </a:lnTo>
                  <a:lnTo>
                    <a:pt x="54991" y="11522"/>
                  </a:lnTo>
                  <a:lnTo>
                    <a:pt x="53610" y="10177"/>
                  </a:lnTo>
                  <a:lnTo>
                    <a:pt x="50666" y="7742"/>
                  </a:lnTo>
                  <a:lnTo>
                    <a:pt x="47468" y="5597"/>
                  </a:lnTo>
                  <a:lnTo>
                    <a:pt x="44124" y="3780"/>
                  </a:lnTo>
                  <a:lnTo>
                    <a:pt x="40635" y="2326"/>
                  </a:lnTo>
                  <a:lnTo>
                    <a:pt x="37000" y="1199"/>
                  </a:lnTo>
                  <a:lnTo>
                    <a:pt x="33256" y="436"/>
                  </a:lnTo>
                  <a:lnTo>
                    <a:pt x="29440" y="36"/>
                  </a:lnTo>
                  <a:lnTo>
                    <a:pt x="2747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8" name="Google Shape;301;p32">
              <a:extLst>
                <a:ext uri="{FF2B5EF4-FFF2-40B4-BE49-F238E27FC236}">
                  <a16:creationId xmlns:a16="http://schemas.microsoft.com/office/drawing/2014/main" id="{A50DFA97-55FF-B3C3-3120-242F7D11C780}"/>
                </a:ext>
              </a:extLst>
            </p:cNvPr>
            <p:cNvSpPr/>
            <p:nvPr/>
          </p:nvSpPr>
          <p:spPr>
            <a:xfrm>
              <a:off x="3884238" y="4454717"/>
              <a:ext cx="1781556" cy="713601"/>
            </a:xfrm>
            <a:custGeom>
              <a:avLst/>
              <a:gdLst/>
              <a:ahLst/>
              <a:cxnLst/>
              <a:rect l="l" t="t" r="r" b="b"/>
              <a:pathLst>
                <a:path w="54992" h="22027" extrusionOk="0">
                  <a:moveTo>
                    <a:pt x="44524" y="1"/>
                  </a:moveTo>
                  <a:lnTo>
                    <a:pt x="43579" y="909"/>
                  </a:lnTo>
                  <a:lnTo>
                    <a:pt x="41616" y="2472"/>
                  </a:lnTo>
                  <a:lnTo>
                    <a:pt x="39653" y="3853"/>
                  </a:lnTo>
                  <a:lnTo>
                    <a:pt x="37654" y="4980"/>
                  </a:lnTo>
                  <a:lnTo>
                    <a:pt x="35583" y="5889"/>
                  </a:lnTo>
                  <a:lnTo>
                    <a:pt x="33438" y="6579"/>
                  </a:lnTo>
                  <a:lnTo>
                    <a:pt x="31185" y="7015"/>
                  </a:lnTo>
                  <a:lnTo>
                    <a:pt x="28822" y="7233"/>
                  </a:lnTo>
                  <a:lnTo>
                    <a:pt x="27586" y="7270"/>
                  </a:lnTo>
                  <a:lnTo>
                    <a:pt x="26423" y="7270"/>
                  </a:lnTo>
                  <a:lnTo>
                    <a:pt x="24134" y="7052"/>
                  </a:lnTo>
                  <a:lnTo>
                    <a:pt x="21917" y="6616"/>
                  </a:lnTo>
                  <a:lnTo>
                    <a:pt x="19736" y="5961"/>
                  </a:lnTo>
                  <a:lnTo>
                    <a:pt x="17628" y="5125"/>
                  </a:lnTo>
                  <a:lnTo>
                    <a:pt x="15592" y="4108"/>
                  </a:lnTo>
                  <a:lnTo>
                    <a:pt x="13702" y="2908"/>
                  </a:lnTo>
                  <a:lnTo>
                    <a:pt x="11885" y="1491"/>
                  </a:lnTo>
                  <a:lnTo>
                    <a:pt x="11013" y="728"/>
                  </a:lnTo>
                  <a:lnTo>
                    <a:pt x="10722" y="437"/>
                  </a:lnTo>
                  <a:lnTo>
                    <a:pt x="10431" y="146"/>
                  </a:lnTo>
                  <a:lnTo>
                    <a:pt x="1345" y="146"/>
                  </a:lnTo>
                  <a:lnTo>
                    <a:pt x="1090" y="182"/>
                  </a:lnTo>
                  <a:lnTo>
                    <a:pt x="582" y="364"/>
                  </a:lnTo>
                  <a:lnTo>
                    <a:pt x="218" y="764"/>
                  </a:lnTo>
                  <a:lnTo>
                    <a:pt x="0" y="1236"/>
                  </a:lnTo>
                  <a:lnTo>
                    <a:pt x="0" y="1527"/>
                  </a:lnTo>
                  <a:lnTo>
                    <a:pt x="0" y="10614"/>
                  </a:lnTo>
                  <a:lnTo>
                    <a:pt x="291" y="10904"/>
                  </a:lnTo>
                  <a:lnTo>
                    <a:pt x="582" y="11195"/>
                  </a:lnTo>
                  <a:lnTo>
                    <a:pt x="1963" y="12467"/>
                  </a:lnTo>
                  <a:lnTo>
                    <a:pt x="4870" y="14793"/>
                  </a:lnTo>
                  <a:lnTo>
                    <a:pt x="8033" y="16829"/>
                  </a:lnTo>
                  <a:lnTo>
                    <a:pt x="11304" y="18501"/>
                  </a:lnTo>
                  <a:lnTo>
                    <a:pt x="14756" y="19882"/>
                  </a:lnTo>
                  <a:lnTo>
                    <a:pt x="18318" y="20936"/>
                  </a:lnTo>
                  <a:lnTo>
                    <a:pt x="21953" y="21663"/>
                  </a:lnTo>
                  <a:lnTo>
                    <a:pt x="25697" y="21990"/>
                  </a:lnTo>
                  <a:lnTo>
                    <a:pt x="27586" y="22026"/>
                  </a:lnTo>
                  <a:lnTo>
                    <a:pt x="29404" y="21990"/>
                  </a:lnTo>
                  <a:lnTo>
                    <a:pt x="33002" y="21699"/>
                  </a:lnTo>
                  <a:lnTo>
                    <a:pt x="36455" y="21045"/>
                  </a:lnTo>
                  <a:lnTo>
                    <a:pt x="39799" y="20100"/>
                  </a:lnTo>
                  <a:lnTo>
                    <a:pt x="43033" y="18791"/>
                  </a:lnTo>
                  <a:lnTo>
                    <a:pt x="46196" y="17156"/>
                  </a:lnTo>
                  <a:lnTo>
                    <a:pt x="49285" y="15193"/>
                  </a:lnTo>
                  <a:lnTo>
                    <a:pt x="52338" y="12867"/>
                  </a:lnTo>
                  <a:lnTo>
                    <a:pt x="53828" y="11559"/>
                  </a:lnTo>
                  <a:lnTo>
                    <a:pt x="54446" y="11013"/>
                  </a:lnTo>
                  <a:lnTo>
                    <a:pt x="54991" y="10468"/>
                  </a:lnTo>
                  <a:lnTo>
                    <a:pt x="45905" y="10468"/>
                  </a:lnTo>
                  <a:lnTo>
                    <a:pt x="45614" y="10432"/>
                  </a:lnTo>
                  <a:lnTo>
                    <a:pt x="45141" y="10214"/>
                  </a:lnTo>
                  <a:lnTo>
                    <a:pt x="44742" y="9850"/>
                  </a:lnTo>
                  <a:lnTo>
                    <a:pt x="44560" y="9378"/>
                  </a:lnTo>
                  <a:lnTo>
                    <a:pt x="44524" y="9087"/>
                  </a:lnTo>
                  <a:lnTo>
                    <a:pt x="44524" y="1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9" name="TextBox 63">
              <a:extLst>
                <a:ext uri="{FF2B5EF4-FFF2-40B4-BE49-F238E27FC236}">
                  <a16:creationId xmlns:a16="http://schemas.microsoft.com/office/drawing/2014/main" id="{45C26F1D-728F-0677-F7B9-72FC94385FEF}"/>
                </a:ext>
              </a:extLst>
            </p:cNvPr>
            <p:cNvSpPr txBox="1"/>
            <p:nvPr/>
          </p:nvSpPr>
          <p:spPr>
            <a:xfrm flipV="1">
              <a:off x="3366832" y="3612331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Code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60" name="TextBox 64">
              <a:extLst>
                <a:ext uri="{FF2B5EF4-FFF2-40B4-BE49-F238E27FC236}">
                  <a16:creationId xmlns:a16="http://schemas.microsoft.com/office/drawing/2014/main" id="{FC66086D-FCAC-6D5B-72E4-B5E3DFDD8FD2}"/>
                </a:ext>
              </a:extLst>
            </p:cNvPr>
            <p:cNvSpPr txBox="1"/>
            <p:nvPr/>
          </p:nvSpPr>
          <p:spPr>
            <a:xfrm flipV="1">
              <a:off x="4348882" y="2733759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Build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C0C5B261-5549-308C-0664-42297EFFAF55}"/>
                </a:ext>
              </a:extLst>
            </p:cNvPr>
            <p:cNvSpPr txBox="1"/>
            <p:nvPr/>
          </p:nvSpPr>
          <p:spPr>
            <a:xfrm flipV="1">
              <a:off x="4348882" y="4691758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Design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62" name="TextBox 66">
              <a:extLst>
                <a:ext uri="{FF2B5EF4-FFF2-40B4-BE49-F238E27FC236}">
                  <a16:creationId xmlns:a16="http://schemas.microsoft.com/office/drawing/2014/main" id="{F73ECA5F-5F8D-CF4A-FD94-960CDB08F0E5}"/>
                </a:ext>
              </a:extLst>
            </p:cNvPr>
            <p:cNvSpPr txBox="1"/>
            <p:nvPr/>
          </p:nvSpPr>
          <p:spPr>
            <a:xfrm flipV="1">
              <a:off x="5531007" y="3956578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Plan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63" name="TextBox 67">
              <a:extLst>
                <a:ext uri="{FF2B5EF4-FFF2-40B4-BE49-F238E27FC236}">
                  <a16:creationId xmlns:a16="http://schemas.microsoft.com/office/drawing/2014/main" id="{CDD582BD-20C8-5569-6517-4FB6415742F7}"/>
                </a:ext>
              </a:extLst>
            </p:cNvPr>
            <p:cNvSpPr txBox="1"/>
            <p:nvPr/>
          </p:nvSpPr>
          <p:spPr>
            <a:xfrm flipV="1">
              <a:off x="6857487" y="2712302"/>
              <a:ext cx="984661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Monitor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64" name="TextBox 68">
              <a:extLst>
                <a:ext uri="{FF2B5EF4-FFF2-40B4-BE49-F238E27FC236}">
                  <a16:creationId xmlns:a16="http://schemas.microsoft.com/office/drawing/2014/main" id="{FDCB3953-71A9-9F7B-49A8-D793EE021F1F}"/>
                </a:ext>
              </a:extLst>
            </p:cNvPr>
            <p:cNvSpPr txBox="1"/>
            <p:nvPr/>
          </p:nvSpPr>
          <p:spPr>
            <a:xfrm flipV="1">
              <a:off x="7926664" y="3604784"/>
              <a:ext cx="91512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Operate</a:t>
              </a:r>
              <a:endParaRPr lang="en-US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65" name="TextBox 69">
              <a:extLst>
                <a:ext uri="{FF2B5EF4-FFF2-40B4-BE49-F238E27FC236}">
                  <a16:creationId xmlns:a16="http://schemas.microsoft.com/office/drawing/2014/main" id="{1CBC193B-DD72-A2A1-5918-649BBCF57581}"/>
                </a:ext>
              </a:extLst>
            </p:cNvPr>
            <p:cNvSpPr txBox="1"/>
            <p:nvPr/>
          </p:nvSpPr>
          <p:spPr>
            <a:xfrm flipV="1">
              <a:off x="6903989" y="4733818"/>
              <a:ext cx="973063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Deploy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66" name="TextBox 70">
              <a:extLst>
                <a:ext uri="{FF2B5EF4-FFF2-40B4-BE49-F238E27FC236}">
                  <a16:creationId xmlns:a16="http://schemas.microsoft.com/office/drawing/2014/main" id="{DA409735-A94C-C172-12D0-404FD7B55F39}"/>
                </a:ext>
              </a:extLst>
            </p:cNvPr>
            <p:cNvSpPr txBox="1"/>
            <p:nvPr/>
          </p:nvSpPr>
          <p:spPr>
            <a:xfrm flipV="1">
              <a:off x="5929913" y="4154809"/>
              <a:ext cx="1016504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Test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65F078C-3CD5-4DD9-1321-EEC89B37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/>
          <a:lstStyle/>
          <a:p>
            <a:r>
              <a:rPr lang="en-US"/>
              <a:t>BSides Munich 2023 - 7 SYNs</a:t>
            </a:r>
          </a:p>
        </p:txBody>
      </p:sp>
    </p:spTree>
    <p:extLst>
      <p:ext uri="{BB962C8B-B14F-4D97-AF65-F5344CB8AC3E}">
        <p14:creationId xmlns:p14="http://schemas.microsoft.com/office/powerpoint/2010/main" val="102477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BD23-B6E2-9DC1-7D23-011F05DE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Adding one tool at a time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4B6C25-AAE0-59E2-9718-4576FE29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3260815" cy="892048"/>
          </a:xfrm>
        </p:spPr>
        <p:txBody>
          <a:bodyPr/>
          <a:lstStyle/>
          <a:p>
            <a:r>
              <a:rPr lang="en-US"/>
              <a:t>Train developers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C6609D-2C05-2A48-3755-C7E75406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60815" cy="2586806"/>
          </a:xfrm>
        </p:spPr>
        <p:txBody>
          <a:bodyPr>
            <a:normAutofit/>
          </a:bodyPr>
          <a:lstStyle/>
          <a:p>
            <a:r>
              <a:rPr lang="en-US"/>
              <a:t>Clarify scope and goal of the tool</a:t>
            </a:r>
          </a:p>
          <a:p>
            <a:r>
              <a:rPr lang="en-US"/>
              <a:t>Enable developers to manage findings</a:t>
            </a:r>
          </a:p>
          <a:p>
            <a:r>
              <a:rPr lang="en-US"/>
              <a:t>Align on security priorities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B5B2089-B7DD-5CE7-8B35-FAD97CA3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13</a:t>
            </a:fld>
            <a:endParaRPr lang="en-US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5DBD6FE-4AF3-249F-8F9B-5F04684A9DE6}"/>
              </a:ext>
            </a:extLst>
          </p:cNvPr>
          <p:cNvSpPr txBox="1">
            <a:spLocks/>
          </p:cNvSpPr>
          <p:nvPr/>
        </p:nvSpPr>
        <p:spPr>
          <a:xfrm>
            <a:off x="4465592" y="2587752"/>
            <a:ext cx="3260815" cy="89204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b="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Set baseline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C292AF4C-F2DD-E5C1-3ED0-34E57992E384}"/>
              </a:ext>
            </a:extLst>
          </p:cNvPr>
          <p:cNvSpPr txBox="1">
            <a:spLocks/>
          </p:cNvSpPr>
          <p:nvPr/>
        </p:nvSpPr>
        <p:spPr>
          <a:xfrm>
            <a:off x="4465591" y="3594538"/>
            <a:ext cx="3260815" cy="25868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11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Scan existing code base</a:t>
            </a:r>
          </a:p>
          <a:p>
            <a:r>
              <a:rPr lang="en-US"/>
              <a:t>Finetune scans</a:t>
            </a:r>
          </a:p>
          <a:p>
            <a:r>
              <a:rPr lang="en-US"/>
              <a:t>Create meaningful quality gates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F1AC03D-B6D7-4E06-6867-E8385056C8BD}"/>
              </a:ext>
            </a:extLst>
          </p:cNvPr>
          <p:cNvSpPr txBox="1">
            <a:spLocks/>
          </p:cNvSpPr>
          <p:nvPr/>
        </p:nvSpPr>
        <p:spPr>
          <a:xfrm>
            <a:off x="7968017" y="2585500"/>
            <a:ext cx="3260815" cy="89204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b="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Manage findings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D15965A-92F2-BFB7-0524-73A019008323}"/>
              </a:ext>
            </a:extLst>
          </p:cNvPr>
          <p:cNvSpPr txBox="1">
            <a:spLocks/>
          </p:cNvSpPr>
          <p:nvPr/>
        </p:nvSpPr>
        <p:spPr>
          <a:xfrm>
            <a:off x="7968016" y="3592286"/>
            <a:ext cx="3260815" cy="25868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110" indent="-28575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Integrate tools with existing ticketing system</a:t>
            </a:r>
          </a:p>
          <a:p>
            <a:r>
              <a:rPr lang="en-US"/>
              <a:t>Prioritize findings</a:t>
            </a:r>
          </a:p>
          <a:p>
            <a:r>
              <a:rPr lang="en-US"/>
              <a:t>Visualize necessary work</a:t>
            </a:r>
          </a:p>
          <a:p>
            <a:endParaRPr lang="en-US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9648DCF-18AD-8869-3068-CD4F1440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/>
          <a:lstStyle/>
          <a:p>
            <a:r>
              <a:rPr lang="en-US"/>
              <a:t>BSides Munich 2023 - 7 SYNs</a:t>
            </a:r>
          </a:p>
        </p:txBody>
      </p:sp>
    </p:spTree>
    <p:extLst>
      <p:ext uri="{BB962C8B-B14F-4D97-AF65-F5344CB8AC3E}">
        <p14:creationId xmlns:p14="http://schemas.microsoft.com/office/powerpoint/2010/main" val="120718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ußzeilenplatzhalter 3">
            <a:extLst>
              <a:ext uri="{FF2B5EF4-FFF2-40B4-BE49-F238E27FC236}">
                <a16:creationId xmlns:a16="http://schemas.microsoft.com/office/drawing/2014/main" id="{B867BF7D-421F-B50A-4B41-63007441D92F}"/>
              </a:ext>
            </a:extLst>
          </p:cNvPr>
          <p:cNvSpPr txBox="1">
            <a:spLocks/>
          </p:cNvSpPr>
          <p:nvPr/>
        </p:nvSpPr>
        <p:spPr>
          <a:xfrm>
            <a:off x="9601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69FE5F-2148-F951-558A-A87ADC73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5400" dirty="0"/>
              <a:t>Introducing SAST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C29D1E4-9E09-64DF-AA06-3FE18802BE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Vulnerable web application: OWASP Juice Shop </a:t>
            </a:r>
            <a:r>
              <a:rPr lang="en-US" sz="2000" baseline="30000" dirty="0">
                <a:solidFill>
                  <a:prstClr val="white"/>
                </a:solidFill>
                <a:latin typeface="Franklin Gothic Medium"/>
              </a:rPr>
              <a:t>1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Application hosted in GitHub </a:t>
            </a:r>
            <a:r>
              <a:rPr lang="en-US" sz="2400" baseline="30000" dirty="0">
                <a:solidFill>
                  <a:prstClr val="white"/>
                </a:solidFill>
                <a:latin typeface="Franklin Gothic Medium"/>
              </a:rPr>
              <a:t>2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defRPr/>
            </a:pPr>
            <a:r>
              <a:rPr kumimoji="0" lang="en-US" sz="1050" b="0" i="0" u="none" strike="noStrike" kern="1200" cap="none" spc="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1</a:t>
            </a:r>
            <a:r>
              <a:rPr kumimoji="0" lang="en-US" sz="105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 Copyright © by </a:t>
            </a:r>
            <a:r>
              <a:rPr kumimoji="0" lang="en-US" sz="105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Bjoern</a:t>
            </a:r>
            <a:r>
              <a:rPr kumimoji="0" lang="en-US" sz="105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105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Kimminich</a:t>
            </a:r>
            <a:r>
              <a:rPr kumimoji="0" lang="en-US" sz="105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 &amp; the OWASP Juice Shop contributors 2014-2023</a:t>
            </a:r>
          </a:p>
          <a:p>
            <a:pPr marL="0" marR="0" lvl="0" indent="0" algn="l" defTabSz="914400" rtl="0" eaLnBrk="1" fontAlgn="auto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2</a:t>
            </a:r>
            <a:r>
              <a:rPr kumimoji="0" lang="en-US" sz="105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 https://</a:t>
            </a:r>
            <a:r>
              <a:rPr kumimoji="0" lang="en-US" sz="105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github.com</a:t>
            </a:r>
            <a:r>
              <a:rPr kumimoji="0" lang="en-US" sz="105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/jasminmair/</a:t>
            </a:r>
            <a:r>
              <a:rPr kumimoji="0" lang="en-US" sz="105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sast</a:t>
            </a:r>
            <a:r>
              <a:rPr kumimoji="0" lang="en-US" sz="105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-test-juice-shop</a:t>
            </a:r>
            <a:endParaRPr lang="en-US" dirty="0"/>
          </a:p>
          <a:p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9EAC935-1C93-9AAD-1029-57B5888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</a:t>
            </a:fld>
            <a:endParaRPr lang="en-US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88621D28-3F52-65AB-A400-2C89688E5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1250" y="5861454"/>
            <a:ext cx="1240353" cy="307328"/>
          </a:xfrm>
          <a:prstGeom prst="rect">
            <a:avLst/>
          </a:prstGeom>
        </p:spPr>
      </p:pic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C279D383-6AE4-E33A-AFDE-3DC290661415}"/>
              </a:ext>
            </a:extLst>
          </p:cNvPr>
          <p:cNvSpPr/>
          <p:nvPr/>
        </p:nvSpPr>
        <p:spPr>
          <a:xfrm>
            <a:off x="6985892" y="996546"/>
            <a:ext cx="2030253" cy="7184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Source code repository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6E5152C-6B8F-64A7-AE07-879116ECF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202" y="593779"/>
            <a:ext cx="635000" cy="762000"/>
          </a:xfrm>
          <a:prstGeom prst="rect">
            <a:avLst/>
          </a:prstGeom>
        </p:spPr>
      </p:pic>
      <p:pic>
        <p:nvPicPr>
          <p:cNvPr id="30" name="Grafik 2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75FF97F-E482-9E3D-1437-9B817D1D2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988" y="1356806"/>
            <a:ext cx="1136439" cy="639247"/>
          </a:xfrm>
          <a:prstGeom prst="rect">
            <a:avLst/>
          </a:prstGeom>
        </p:spPr>
      </p:pic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133AB7CD-DC18-1E83-3C27-F90796609058}"/>
              </a:ext>
            </a:extLst>
          </p:cNvPr>
          <p:cNvSpPr/>
          <p:nvPr/>
        </p:nvSpPr>
        <p:spPr>
          <a:xfrm>
            <a:off x="8265891" y="2293570"/>
            <a:ext cx="2030253" cy="718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CI/CD pipelines</a:t>
            </a:r>
          </a:p>
        </p:txBody>
      </p:sp>
      <p:cxnSp>
        <p:nvCxnSpPr>
          <p:cNvPr id="48" name="Gekrümmte Verbindung 47">
            <a:extLst>
              <a:ext uri="{FF2B5EF4-FFF2-40B4-BE49-F238E27FC236}">
                <a16:creationId xmlns:a16="http://schemas.microsoft.com/office/drawing/2014/main" id="{5E8905FD-A400-706A-A44D-FC8FFB93AD7B}"/>
              </a:ext>
            </a:extLst>
          </p:cNvPr>
          <p:cNvCxnSpPr>
            <a:cxnSpLocks/>
            <a:stCxn id="43" idx="2"/>
            <a:endCxn id="44" idx="1"/>
          </p:cNvCxnSpPr>
          <p:nvPr/>
        </p:nvCxnSpPr>
        <p:spPr>
          <a:xfrm rot="16200000" flipH="1">
            <a:off x="7664559" y="2051471"/>
            <a:ext cx="937792" cy="264872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Grafik 33" descr="Ein Bild, das Kreis, Grafiken, Symbol, Schrift enthält.&#10;&#10;Automatisch generierte Beschreibung">
            <a:extLst>
              <a:ext uri="{FF2B5EF4-FFF2-40B4-BE49-F238E27FC236}">
                <a16:creationId xmlns:a16="http://schemas.microsoft.com/office/drawing/2014/main" id="{5F912609-D9DA-07AB-010E-D6D9C9677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067" y="1935679"/>
            <a:ext cx="639247" cy="639247"/>
          </a:xfrm>
          <a:prstGeom prst="rect">
            <a:avLst/>
          </a:prstGeom>
        </p:spPr>
      </p:pic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5304528F-93E7-727B-EF98-647FF9B03924}"/>
              </a:ext>
            </a:extLst>
          </p:cNvPr>
          <p:cNvSpPr/>
          <p:nvPr/>
        </p:nvSpPr>
        <p:spPr>
          <a:xfrm>
            <a:off x="6364405" y="3764381"/>
            <a:ext cx="2422870" cy="718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Software composition analysis</a:t>
            </a: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6AF32EE9-3BBB-EE17-2BFB-831EAF55E240}"/>
              </a:ext>
            </a:extLst>
          </p:cNvPr>
          <p:cNvSpPr/>
          <p:nvPr/>
        </p:nvSpPr>
        <p:spPr>
          <a:xfrm>
            <a:off x="8480540" y="5039873"/>
            <a:ext cx="2422800" cy="7184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Static application security test</a:t>
            </a:r>
          </a:p>
        </p:txBody>
      </p:sp>
      <p:pic>
        <p:nvPicPr>
          <p:cNvPr id="70" name="Grafik 69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1423710E-0563-437A-E638-D5D895AF4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919" y="4361545"/>
            <a:ext cx="1511869" cy="431265"/>
          </a:xfrm>
          <a:prstGeom prst="rect">
            <a:avLst/>
          </a:prstGeom>
        </p:spPr>
      </p:pic>
      <p:pic>
        <p:nvPicPr>
          <p:cNvPr id="40" name="Grafik 39" descr="Ein Bild, das Kreis, Screenshot, Electric Blue (Farbe), Schrift enthält.&#10;&#10;Automatisch generierte Beschreibung">
            <a:extLst>
              <a:ext uri="{FF2B5EF4-FFF2-40B4-BE49-F238E27FC236}">
                <a16:creationId xmlns:a16="http://schemas.microsoft.com/office/drawing/2014/main" id="{2FA6DF61-33DF-4A7D-0979-8BACE932E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473" y="5400356"/>
            <a:ext cx="715963" cy="715963"/>
          </a:xfrm>
          <a:prstGeom prst="rect">
            <a:avLst/>
          </a:prstGeom>
        </p:spPr>
      </p:pic>
      <p:pic>
        <p:nvPicPr>
          <p:cNvPr id="35" name="Picture 147">
            <a:extLst>
              <a:ext uri="{FF2B5EF4-FFF2-40B4-BE49-F238E27FC236}">
                <a16:creationId xmlns:a16="http://schemas.microsoft.com/office/drawing/2014/main" id="{D23C9600-D805-CCF2-24C3-6BDCB3A81A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3132" y="5634717"/>
            <a:ext cx="1340416" cy="761499"/>
          </a:xfrm>
          <a:prstGeom prst="rect">
            <a:avLst/>
          </a:prstGeom>
        </p:spPr>
      </p:pic>
      <p:cxnSp>
        <p:nvCxnSpPr>
          <p:cNvPr id="75" name="Gekrümmte Verbindung 74">
            <a:extLst>
              <a:ext uri="{FF2B5EF4-FFF2-40B4-BE49-F238E27FC236}">
                <a16:creationId xmlns:a16="http://schemas.microsoft.com/office/drawing/2014/main" id="{5DF9947C-C89D-2FB3-163E-77C60EA42FC8}"/>
              </a:ext>
            </a:extLst>
          </p:cNvPr>
          <p:cNvCxnSpPr>
            <a:cxnSpLocks/>
            <a:stCxn id="44" idx="2"/>
            <a:endCxn id="51" idx="0"/>
          </p:cNvCxnSpPr>
          <p:nvPr/>
        </p:nvCxnSpPr>
        <p:spPr>
          <a:xfrm rot="5400000">
            <a:off x="8052256" y="2535619"/>
            <a:ext cx="752346" cy="170517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Gekrümmte Verbindung 79">
            <a:extLst>
              <a:ext uri="{FF2B5EF4-FFF2-40B4-BE49-F238E27FC236}">
                <a16:creationId xmlns:a16="http://schemas.microsoft.com/office/drawing/2014/main" id="{B88C0B05-7286-4973-49AD-936A7C784AB0}"/>
              </a:ext>
            </a:extLst>
          </p:cNvPr>
          <p:cNvCxnSpPr>
            <a:cxnSpLocks/>
            <a:stCxn id="44" idx="2"/>
            <a:endCxn id="3" idx="0"/>
          </p:cNvCxnSpPr>
          <p:nvPr/>
        </p:nvCxnSpPr>
        <p:spPr>
          <a:xfrm rot="16200000" flipH="1">
            <a:off x="9703769" y="2589283"/>
            <a:ext cx="459040" cy="130454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EA5B6E87-40AD-C45C-15E1-BEC14857EE29}"/>
              </a:ext>
            </a:extLst>
          </p:cNvPr>
          <p:cNvSpPr/>
          <p:nvPr/>
        </p:nvSpPr>
        <p:spPr>
          <a:xfrm>
            <a:off x="9374126" y="3471075"/>
            <a:ext cx="2422870" cy="718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Linting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83CD3238-A226-4A4E-785C-7BC0CE2C6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01912" y="4046710"/>
            <a:ext cx="1143000" cy="571500"/>
          </a:xfrm>
          <a:prstGeom prst="rect">
            <a:avLst/>
          </a:prstGeom>
        </p:spPr>
      </p:pic>
      <p:cxnSp>
        <p:nvCxnSpPr>
          <p:cNvPr id="10" name="Gekrümmte Verbindung 9">
            <a:extLst>
              <a:ext uri="{FF2B5EF4-FFF2-40B4-BE49-F238E27FC236}">
                <a16:creationId xmlns:a16="http://schemas.microsoft.com/office/drawing/2014/main" id="{E142184F-12AE-C985-7877-0331DCB44FD9}"/>
              </a:ext>
            </a:extLst>
          </p:cNvPr>
          <p:cNvCxnSpPr>
            <a:cxnSpLocks/>
            <a:stCxn id="51" idx="3"/>
            <a:endCxn id="57" idx="0"/>
          </p:cNvCxnSpPr>
          <p:nvPr/>
        </p:nvCxnSpPr>
        <p:spPr>
          <a:xfrm>
            <a:off x="8787275" y="4123614"/>
            <a:ext cx="904665" cy="916259"/>
          </a:xfrm>
          <a:prstGeom prst="curved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1" grpId="0" animBg="1"/>
      <p:bldP spid="5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9FE5F-2148-F951-558A-A87ADC73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400"/>
              <a:t>Baseline scan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941BE8F-34AE-5BDF-EAA1-3EFFC974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Run a first manual scan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YML files for GitHub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triggers to scan codebase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baseline scan and evaluate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9EAC935-1C93-9AAD-1029-57B5888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5B57CC6C-6D6D-0212-2F61-3F54ADAF3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85079"/>
              </p:ext>
            </p:extLst>
          </p:nvPr>
        </p:nvGraphicFramePr>
        <p:xfrm>
          <a:off x="6095999" y="3087921"/>
          <a:ext cx="5756385" cy="193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07">
                  <a:extLst>
                    <a:ext uri="{9D8B030D-6E8A-4147-A177-3AD203B41FA5}">
                      <a16:colId xmlns:a16="http://schemas.microsoft.com/office/drawing/2014/main" val="3747591141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2050602529"/>
                    </a:ext>
                  </a:extLst>
                </a:gridCol>
                <a:gridCol w="885637">
                  <a:extLst>
                    <a:ext uri="{9D8B030D-6E8A-4147-A177-3AD203B41FA5}">
                      <a16:colId xmlns:a16="http://schemas.microsoft.com/office/drawing/2014/main" val="4154383509"/>
                    </a:ext>
                  </a:extLst>
                </a:gridCol>
                <a:gridCol w="1038286">
                  <a:extLst>
                    <a:ext uri="{9D8B030D-6E8A-4147-A177-3AD203B41FA5}">
                      <a16:colId xmlns:a16="http://schemas.microsoft.com/office/drawing/2014/main" val="3803595791"/>
                    </a:ext>
                  </a:extLst>
                </a:gridCol>
                <a:gridCol w="805435">
                  <a:extLst>
                    <a:ext uri="{9D8B030D-6E8A-4147-A177-3AD203B41FA5}">
                      <a16:colId xmlns:a16="http://schemas.microsoft.com/office/drawing/2014/main" val="355279934"/>
                    </a:ext>
                  </a:extLst>
                </a:gridCol>
                <a:gridCol w="785850">
                  <a:extLst>
                    <a:ext uri="{9D8B030D-6E8A-4147-A177-3AD203B41FA5}">
                      <a16:colId xmlns:a16="http://schemas.microsoft.com/office/drawing/2014/main" val="962427643"/>
                    </a:ext>
                  </a:extLst>
                </a:gridCol>
              </a:tblGrid>
              <a:tr h="707306">
                <a:tc>
                  <a:txBody>
                    <a:bodyPr/>
                    <a:lstStyle/>
                    <a:p>
                      <a:r>
                        <a:rPr lang="de-DE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72477"/>
                  </a:ext>
                </a:extLst>
              </a:tr>
              <a:tr h="409789">
                <a:tc>
                  <a:txBody>
                    <a:bodyPr/>
                    <a:lstStyle/>
                    <a:p>
                      <a:r>
                        <a:rPr lang="de-DE" dirty="0" err="1"/>
                        <a:t>CodeQL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639300"/>
                  </a:ext>
                </a:extLst>
              </a:tr>
              <a:tr h="409789">
                <a:tc>
                  <a:txBody>
                    <a:bodyPr/>
                    <a:lstStyle/>
                    <a:p>
                      <a:r>
                        <a:rPr lang="de-DE" dirty="0" err="1"/>
                        <a:t>Snyk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987703"/>
                  </a:ext>
                </a:extLst>
              </a:tr>
              <a:tr h="409789">
                <a:tc>
                  <a:txBody>
                    <a:bodyPr/>
                    <a:lstStyle/>
                    <a:p>
                      <a:r>
                        <a:rPr lang="de-DE" dirty="0" err="1"/>
                        <a:t>Bearer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365161"/>
                  </a:ext>
                </a:extLst>
              </a:tr>
            </a:tbl>
          </a:graphicData>
        </a:graphic>
      </p:graphicFrame>
      <p:sp>
        <p:nvSpPr>
          <p:cNvPr id="46" name="Fußzeilenplatzhalter 3">
            <a:extLst>
              <a:ext uri="{FF2B5EF4-FFF2-40B4-BE49-F238E27FC236}">
                <a16:creationId xmlns:a16="http://schemas.microsoft.com/office/drawing/2014/main" id="{71EBBC1C-7D60-C79D-FF11-48A7B10B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/>
          <a:lstStyle/>
          <a:p>
            <a:r>
              <a:rPr lang="en-US"/>
              <a:t>BSides Munich 2023 - 7 SYNs</a:t>
            </a:r>
          </a:p>
        </p:txBody>
      </p:sp>
    </p:spTree>
    <p:extLst>
      <p:ext uri="{BB962C8B-B14F-4D97-AF65-F5344CB8AC3E}">
        <p14:creationId xmlns:p14="http://schemas.microsoft.com/office/powerpoint/2010/main" val="42830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E67E6DBF-15D3-DEE3-8FF4-487F4F30C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1" r="25577"/>
          <a:stretch/>
        </p:blipFill>
        <p:spPr>
          <a:xfrm>
            <a:off x="6102350" y="0"/>
            <a:ext cx="3046351" cy="38730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33362D-0F6A-9A68-DD45-3CA6CA72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 findings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5A4FCC4-C4C9-11B0-2A8D-FAC1094F7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Prioritize findings based on the severity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Assess false positives &amp; false negatives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 findings by vulnerability type or CWE</a:t>
            </a:r>
            <a:r>
              <a:rPr lang="en-US" sz="2000" baseline="30000" dirty="0"/>
              <a:t>1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affected endpoints and areas of the application</a:t>
            </a:r>
          </a:p>
          <a:p>
            <a:r>
              <a:rPr lang="en-US" sz="1300" baseline="30000" dirty="0"/>
              <a:t>1</a:t>
            </a:r>
            <a:r>
              <a:rPr lang="en-US" sz="1300" dirty="0"/>
              <a:t> Common Weakness Enumeration  https://</a:t>
            </a:r>
            <a:r>
              <a:rPr lang="en-US" sz="1300" dirty="0" err="1"/>
              <a:t>cwe.mitre.org</a:t>
            </a:r>
            <a:endParaRPr lang="en-US" sz="130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B9092CD-2A3B-CAD8-738C-F9D4970D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16</a:t>
            </a:fld>
            <a:endParaRPr lang="en-US" dirty="0"/>
          </a:p>
        </p:txBody>
      </p:sp>
      <p:pic>
        <p:nvPicPr>
          <p:cNvPr id="15" name="Grafik 14" descr="Ein Bild, das Text, Screenshot, Karte Menü, Dokument enthält.&#10;&#10;Automatisch generierte Beschreibung">
            <a:extLst>
              <a:ext uri="{FF2B5EF4-FFF2-40B4-BE49-F238E27FC236}">
                <a16:creationId xmlns:a16="http://schemas.microsoft.com/office/drawing/2014/main" id="{C2C6421E-ED16-927A-9C20-BE2CB52AE7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74" t="5873" r="21447" b="8914"/>
          <a:stretch/>
        </p:blipFill>
        <p:spPr>
          <a:xfrm>
            <a:off x="9155050" y="0"/>
            <a:ext cx="3036950" cy="3873051"/>
          </a:xfrm>
          <a:prstGeom prst="rect">
            <a:avLst/>
          </a:prstGeom>
        </p:spPr>
      </p:pic>
      <p:pic>
        <p:nvPicPr>
          <p:cNvPr id="16" name="Grafik 15" descr="Ein Bild, das Text, Schrift, Zahl, Reihe enthält.&#10;&#10;Automatisch generierte Beschreibung">
            <a:extLst>
              <a:ext uri="{FF2B5EF4-FFF2-40B4-BE49-F238E27FC236}">
                <a16:creationId xmlns:a16="http://schemas.microsoft.com/office/drawing/2014/main" id="{40E734BA-6E52-FE2B-0BB1-AE0359ED51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9" r="17288"/>
          <a:stretch/>
        </p:blipFill>
        <p:spPr>
          <a:xfrm>
            <a:off x="6096001" y="3873051"/>
            <a:ext cx="6095999" cy="298494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1834045-6290-8A48-0CDF-8F703439EABC}"/>
              </a:ext>
            </a:extLst>
          </p:cNvPr>
          <p:cNvSpPr/>
          <p:nvPr/>
        </p:nvSpPr>
        <p:spPr>
          <a:xfrm>
            <a:off x="6630179" y="2401741"/>
            <a:ext cx="1272213" cy="12722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95A20A-D34F-32E7-5A65-42439D1DC904}"/>
              </a:ext>
            </a:extLst>
          </p:cNvPr>
          <p:cNvSpPr/>
          <p:nvPr/>
        </p:nvSpPr>
        <p:spPr>
          <a:xfrm>
            <a:off x="9144000" y="4729419"/>
            <a:ext cx="1272213" cy="12722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C59387-DE83-E5D6-8AD8-73714E899397}"/>
              </a:ext>
            </a:extLst>
          </p:cNvPr>
          <p:cNvSpPr/>
          <p:nvPr/>
        </p:nvSpPr>
        <p:spPr>
          <a:xfrm>
            <a:off x="10592725" y="2304074"/>
            <a:ext cx="1272213" cy="12722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A6525E4-08EF-C324-A0AE-3F3784E31D11}"/>
              </a:ext>
            </a:extLst>
          </p:cNvPr>
          <p:cNvSpPr txBox="1">
            <a:spLocks/>
          </p:cNvSpPr>
          <p:nvPr/>
        </p:nvSpPr>
        <p:spPr>
          <a:xfrm>
            <a:off x="6630179" y="288762"/>
            <a:ext cx="5859462" cy="714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How many injection flaws?</a:t>
            </a:r>
          </a:p>
        </p:txBody>
      </p:sp>
    </p:spTree>
    <p:extLst>
      <p:ext uri="{BB962C8B-B14F-4D97-AF65-F5344CB8AC3E}">
        <p14:creationId xmlns:p14="http://schemas.microsoft.com/office/powerpoint/2010/main" val="41961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ED2B8-EDB8-575F-29D2-83C70F81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Tools </a:t>
            </a:r>
            <a:r>
              <a:rPr lang="de-DE" sz="5400" dirty="0" err="1"/>
              <a:t>are</a:t>
            </a:r>
            <a:r>
              <a:rPr lang="de-DE" sz="5400" dirty="0"/>
              <a:t> </a:t>
            </a:r>
            <a:r>
              <a:rPr lang="de-DE" sz="5400" dirty="0" err="1"/>
              <a:t>complex</a:t>
            </a:r>
            <a:endParaRPr lang="de-DE" sz="5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BDF0ED9-0A6C-2B21-04EE-7BB0F35A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BSides Munich 2023 - 7 SYNs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4E75337-BC99-2530-E872-0D8BA154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1F9696-5001-812B-2F9F-DBB21F719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82"/>
          <a:stretch/>
        </p:blipFill>
        <p:spPr>
          <a:xfrm>
            <a:off x="-3048" y="395208"/>
            <a:ext cx="8991513" cy="5915742"/>
          </a:xfrm>
          <a:prstGeom prst="rect">
            <a:avLst/>
          </a:prstGeom>
        </p:spPr>
      </p:pic>
      <p:pic>
        <p:nvPicPr>
          <p:cNvPr id="28" name="Grafik 27" descr="Ein Bild, das Text, Screenshot, Schrift, Webseite enthält.&#10;&#10;Automatisch generierte Beschreibung">
            <a:extLst>
              <a:ext uri="{FF2B5EF4-FFF2-40B4-BE49-F238E27FC236}">
                <a16:creationId xmlns:a16="http://schemas.microsoft.com/office/drawing/2014/main" id="{0A34B47F-8693-E880-0F54-7FDEB736D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134" y="395208"/>
            <a:ext cx="10314627" cy="59157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C41C26D-8DC9-2349-B08A-DC2587769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721" y="395208"/>
            <a:ext cx="7163279" cy="591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92FE9-5FAA-1A90-BB82-741743B9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What to do with findings?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8DEF4A-B25B-6FD4-A189-4388180EF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a vulnerability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55166A-BABB-B107-0944-E33BEFF4C4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Select the highest priority vulnerability/flaw in the application to fix</a:t>
            </a:r>
          </a:p>
          <a:p>
            <a:r>
              <a:rPr lang="en-US"/>
              <a:t>Decision is joint between business, development and security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F17B05-3E9F-D201-7C07-713BDBC92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Fix vulnerability in code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A39FB10-98AE-1683-0BC9-7485ABE3DE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/>
              <a:t>Raise awareness on the vulnerability</a:t>
            </a:r>
          </a:p>
          <a:p>
            <a:r>
              <a:rPr lang="en-US"/>
              <a:t>Train developers on how to mitigate the vulnerability</a:t>
            </a:r>
          </a:p>
          <a:p>
            <a:r>
              <a:rPr lang="en-US"/>
              <a:t>Fix the vulnerability in the code while running SAST tool in the pipeline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D7335BF-6984-8EC6-E59E-4C34F6DB3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Create Quality gate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9476E99-5355-175A-BC0B-05416FAF7C4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Create a first quality gate in the pipelines to break the build if the vulnerability is identified again</a:t>
            </a:r>
          </a:p>
          <a:p>
            <a:r>
              <a:rPr lang="en-US"/>
              <a:t>Select next vulnerability class and restart the process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FD82A71-8BBB-AE3C-EF60-2D9365B0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18</a:t>
            </a:fld>
            <a:endParaRPr lang="en-US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E15E7BE0-054F-52FF-66E2-72CD1F4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/>
          <a:lstStyle/>
          <a:p>
            <a:r>
              <a:rPr lang="en-US"/>
              <a:t>BSides Munich 2023 - 7 SYNs</a:t>
            </a:r>
          </a:p>
        </p:txBody>
      </p:sp>
    </p:spTree>
    <p:extLst>
      <p:ext uri="{BB962C8B-B14F-4D97-AF65-F5344CB8AC3E}">
        <p14:creationId xmlns:p14="http://schemas.microsoft.com/office/powerpoint/2010/main" val="207335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10D4CAB-A99F-B5A5-B500-036CDC13B445}"/>
              </a:ext>
            </a:extLst>
          </p:cNvPr>
          <p:cNvGrpSpPr/>
          <p:nvPr/>
        </p:nvGrpSpPr>
        <p:grpSpPr>
          <a:xfrm>
            <a:off x="900157" y="616744"/>
            <a:ext cx="10391686" cy="5624512"/>
            <a:chOff x="568325" y="569912"/>
            <a:chExt cx="23244175" cy="12580935"/>
          </a:xfrm>
        </p:grpSpPr>
        <p:pic>
          <p:nvPicPr>
            <p:cNvPr id="4" name="Picture Placeholder 5" descr="A close-up of a person's arm wrestling&#10;&#10;Description automatically generated with low confidence">
              <a:extLst>
                <a:ext uri="{FF2B5EF4-FFF2-40B4-BE49-F238E27FC236}">
                  <a16:creationId xmlns:a16="http://schemas.microsoft.com/office/drawing/2014/main" id="{F2840C74-617C-913D-C92E-65305227F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865" b="1865"/>
            <a:stretch>
              <a:fillRect/>
            </a:stretch>
          </p:blipFill>
          <p:spPr>
            <a:xfrm>
              <a:off x="568325" y="569912"/>
              <a:ext cx="23244175" cy="12580935"/>
            </a:xfrm>
            <a:prstGeom prst="rect">
              <a:avLst/>
            </a:prstGeom>
          </p:spPr>
        </p:pic>
        <p:sp>
          <p:nvSpPr>
            <p:cNvPr id="5" name="Text Placeholder 6">
              <a:extLst>
                <a:ext uri="{FF2B5EF4-FFF2-40B4-BE49-F238E27FC236}">
                  <a16:creationId xmlns:a16="http://schemas.microsoft.com/office/drawing/2014/main" id="{A24C4C49-C9EA-349B-8223-476CDA3CA78A}"/>
                </a:ext>
              </a:extLst>
            </p:cNvPr>
            <p:cNvSpPr txBox="1">
              <a:spLocks/>
            </p:cNvSpPr>
            <p:nvPr/>
          </p:nvSpPr>
          <p:spPr>
            <a:xfrm>
              <a:off x="16759163" y="6018925"/>
              <a:ext cx="6201607" cy="2206371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3600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Development</a:t>
              </a:r>
              <a:endParaRPr lang="en-DE" sz="3600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66345004-5E6B-69BD-85DD-8C88E2CFD843}"/>
                </a:ext>
              </a:extLst>
            </p:cNvPr>
            <p:cNvSpPr txBox="1">
              <a:spLocks/>
            </p:cNvSpPr>
            <p:nvPr/>
          </p:nvSpPr>
          <p:spPr>
            <a:xfrm>
              <a:off x="936968" y="9574847"/>
              <a:ext cx="6201607" cy="2206371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3600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Security</a:t>
              </a:r>
              <a:endParaRPr lang="en-DE" sz="3600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Text Placeholder 6">
              <a:extLst>
                <a:ext uri="{FF2B5EF4-FFF2-40B4-BE49-F238E27FC236}">
                  <a16:creationId xmlns:a16="http://schemas.microsoft.com/office/drawing/2014/main" id="{B2A5FBC0-7366-7268-26DF-0E06E4849A04}"/>
                </a:ext>
              </a:extLst>
            </p:cNvPr>
            <p:cNvSpPr txBox="1">
              <a:spLocks/>
            </p:cNvSpPr>
            <p:nvPr/>
          </p:nvSpPr>
          <p:spPr>
            <a:xfrm>
              <a:off x="5617330" y="836358"/>
              <a:ext cx="6201607" cy="2206371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3600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Secure PRoducts</a:t>
              </a:r>
              <a:endParaRPr lang="en-DE" sz="3600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9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DB4D4-E0E8-871C-3DD4-DD844D5E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1" y="1004206"/>
            <a:ext cx="6096000" cy="1711286"/>
          </a:xfrm>
        </p:spPr>
        <p:txBody>
          <a:bodyPr/>
          <a:lstStyle/>
          <a:p>
            <a:r>
              <a:rPr lang="de-DE" dirty="0"/>
              <a:t>Jasmin Mair</a:t>
            </a:r>
          </a:p>
        </p:txBody>
      </p:sp>
      <p:pic>
        <p:nvPicPr>
          <p:cNvPr id="11" name="Bildplatzhalter 10" descr="Ein Bild, das draußen, Kleidung, Himmel, Person enthält.&#10;&#10;Automatisch generierte Beschreibung">
            <a:extLst>
              <a:ext uri="{FF2B5EF4-FFF2-40B4-BE49-F238E27FC236}">
                <a16:creationId xmlns:a16="http://schemas.microsoft.com/office/drawing/2014/main" id="{A06D7A3A-06E3-5BF7-DE30-AD4C30FBB1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1328" r="756"/>
          <a:stretch/>
        </p:blipFill>
        <p:spPr>
          <a:xfrm>
            <a:off x="0" y="0"/>
            <a:ext cx="4657345" cy="6858000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09B9D02-AF16-D5F9-98CE-DBE3879C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1" y="2618509"/>
            <a:ext cx="6096000" cy="3235286"/>
          </a:xfrm>
        </p:spPr>
        <p:txBody>
          <a:bodyPr>
            <a:normAutofit fontScale="62500" lnSpcReduction="20000"/>
          </a:bodyPr>
          <a:lstStyle/>
          <a:p>
            <a:endParaRPr lang="en-US"/>
          </a:p>
          <a:p>
            <a:r>
              <a:rPr lang="en-US"/>
              <a:t>Global Product Security Manager @</a:t>
            </a:r>
          </a:p>
          <a:p>
            <a:r>
              <a:rPr lang="en-US"/>
              <a:t>Leica Microsystems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Connect with me:</a:t>
            </a:r>
          </a:p>
          <a:p>
            <a:r>
              <a:rPr lang="en-US" sz="2600"/>
              <a:t>jasmin.mair@owasp.org</a:t>
            </a:r>
          </a:p>
          <a:p>
            <a:r>
              <a:rPr lang="en-US" sz="2600"/>
              <a:t>linkedin.com/in/jasminmair </a:t>
            </a:r>
          </a:p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85F120-C7AA-A154-D3AB-D031DD2D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ABE077FC-6351-CA8B-136F-195E2F721C7F}"/>
              </a:ext>
            </a:extLst>
          </p:cNvPr>
          <p:cNvSpPr txBox="1">
            <a:spLocks/>
          </p:cNvSpPr>
          <p:nvPr/>
        </p:nvSpPr>
        <p:spPr>
          <a:xfrm>
            <a:off x="960121" y="6356350"/>
            <a:ext cx="335326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cap="all" spc="50" dirty="0" err="1"/>
              <a:t>BSides</a:t>
            </a:r>
            <a:r>
              <a:rPr lang="en-US" sz="1100" cap="all" spc="50" dirty="0"/>
              <a:t> Munich 2023 - 7 SYNs</a:t>
            </a:r>
          </a:p>
        </p:txBody>
      </p:sp>
    </p:spTree>
    <p:extLst>
      <p:ext uri="{BB962C8B-B14F-4D97-AF65-F5344CB8AC3E}">
        <p14:creationId xmlns:p14="http://schemas.microsoft.com/office/powerpoint/2010/main" val="2596267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D9F93E89-6BB0-44BD-A234-9F074757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193" y="3036762"/>
            <a:ext cx="7136064" cy="170078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27" name="Picture Placeholder 26" descr="Image of a typewriter with &quot;The End.&quot; typed on the paper. ">
            <a:extLst>
              <a:ext uri="{FF2B5EF4-FFF2-40B4-BE49-F238E27FC236}">
                <a16:creationId xmlns:a16="http://schemas.microsoft.com/office/drawing/2014/main" id="{E3EEA078-72A4-4C20-94E7-BFB4F43346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04" y="1225484"/>
            <a:ext cx="4059934" cy="3951807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9606920-6D8A-4305-AB8A-83B7F939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779" y="5355583"/>
            <a:ext cx="2270162" cy="577153"/>
          </a:xfrm>
        </p:spPr>
        <p:txBody>
          <a:bodyPr>
            <a:normAutofit/>
          </a:bodyPr>
          <a:lstStyle/>
          <a:p>
            <a:r>
              <a:rPr lang="en-US" dirty="0"/>
              <a:t>Jasmin Mair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C60074-2066-4765-88F0-BC4B57CC1F9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984436" y="5355583"/>
            <a:ext cx="2713745" cy="577153"/>
          </a:xfrm>
        </p:spPr>
        <p:txBody>
          <a:bodyPr/>
          <a:lstStyle/>
          <a:p>
            <a:r>
              <a:rPr lang="en-US" dirty="0" err="1"/>
              <a:t>jasmin.mair@owasp.org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24E6B4-6182-4098-B9C0-B254AD63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/>
          <a:lstStyle/>
          <a:p>
            <a:fld id="{F97E8200-1950-409B-82E7-99938E7AE3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4358D165-62F4-5E01-1C73-5F844BB5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/>
          <a:lstStyle/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</p:spTree>
    <p:extLst>
      <p:ext uri="{BB962C8B-B14F-4D97-AF65-F5344CB8AC3E}">
        <p14:creationId xmlns:p14="http://schemas.microsoft.com/office/powerpoint/2010/main" val="245235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742A82AB-F005-49A7-9C16-0AF17C1E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3" y="336958"/>
            <a:ext cx="10616187" cy="1700784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2142BC0-18E5-42CE-A02F-AC348DDC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19" y="2587752"/>
            <a:ext cx="6789033" cy="3258102"/>
          </a:xfrm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Temptation to buy more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teams </a:t>
            </a:r>
            <a:r>
              <a:rPr lang="en-US" u="sng" dirty="0"/>
              <a:t>really</a:t>
            </a:r>
            <a:r>
              <a:rPr lang="en-US" dirty="0"/>
              <a:t> struggling with?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Let’s figure a way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Implement tools responsibly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Practical example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A683B60-B65C-41B7-A2DD-F978D1E9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1" y="6356350"/>
            <a:ext cx="3353262" cy="365125"/>
          </a:xfrm>
        </p:spPr>
        <p:txBody>
          <a:bodyPr/>
          <a:lstStyle/>
          <a:p>
            <a:r>
              <a:rPr lang="en-US" dirty="0" err="1"/>
              <a:t>BSides</a:t>
            </a:r>
            <a:r>
              <a:rPr lang="en-US" dirty="0"/>
              <a:t> Munich 2023 - 7 SYNs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50D8CA2-FDF5-4FB0-A313-B120969E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/>
          <a:lstStyle/>
          <a:p>
            <a:fld id="{F97E8200-1950-409B-82E7-99938E7AE35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Bildplatzhalter 12" descr="Ein Bild, das Text, Screenshot, Karte Menü, Computer enthält.&#10;&#10;Automatisch generierte Beschreibung">
            <a:extLst>
              <a:ext uri="{FF2B5EF4-FFF2-40B4-BE49-F238E27FC236}">
                <a16:creationId xmlns:a16="http://schemas.microsoft.com/office/drawing/2014/main" id="{34017E4B-8A15-CA55-5D80-CED17D08D4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3047" t="94" r="11898" b="796"/>
          <a:stretch/>
        </p:blipFill>
        <p:spPr>
          <a:xfrm>
            <a:off x="7749152" y="2265363"/>
            <a:ext cx="4442848" cy="3942397"/>
          </a:xfr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1672C0C-A4FC-4689-C4B2-4CFCD0DFF1D9}"/>
              </a:ext>
            </a:extLst>
          </p:cNvPr>
          <p:cNvSpPr txBox="1"/>
          <p:nvPr/>
        </p:nvSpPr>
        <p:spPr>
          <a:xfrm>
            <a:off x="7749152" y="6235698"/>
            <a:ext cx="2497256" cy="25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Credits</a:t>
            </a:r>
            <a:r>
              <a:rPr kumimoji="0" lang="de-DE" sz="11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: </a:t>
            </a:r>
            <a:r>
              <a:rPr kumimoji="0" lang="de-DE" sz="11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Ilya Pavlov</a:t>
            </a:r>
            <a:r>
              <a:rPr kumimoji="0" lang="de-DE" sz="11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 on </a:t>
            </a:r>
            <a:r>
              <a:rPr kumimoji="0" lang="de-DE" sz="11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kumimoji="0" lang="de-DE" sz="1100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78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Danger Zone!</a:t>
            </a: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69D5268B-B9FF-4EF5-90FE-EC2BBE068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74% of all breaches include the human element</a:t>
            </a:r>
            <a:r>
              <a:rPr lang="en-US" baseline="30000" dirty="0"/>
              <a:t>1</a:t>
            </a:r>
          </a:p>
          <a:p>
            <a:r>
              <a:rPr lang="en-US" dirty="0"/>
              <a:t>26% of incidents were caused by exploiting public facing applications</a:t>
            </a:r>
            <a:r>
              <a:rPr lang="en-US" baseline="30000" dirty="0"/>
              <a:t>2</a:t>
            </a:r>
          </a:p>
          <a:p>
            <a:r>
              <a:rPr lang="en-US" dirty="0"/>
              <a:t>13% of attack vectors were vulnerabilities in third-party software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1050" baseline="30000" dirty="0"/>
              <a:t>1</a:t>
            </a:r>
            <a:r>
              <a:rPr lang="en-US" sz="1050" dirty="0"/>
              <a:t> Verizon 2023 Data Breach Investigation Report</a:t>
            </a:r>
          </a:p>
          <a:p>
            <a:r>
              <a:rPr lang="en-US" sz="1050" baseline="30000" dirty="0"/>
              <a:t>2</a:t>
            </a:r>
            <a:r>
              <a:rPr lang="en-US" sz="1050" dirty="0"/>
              <a:t> 2023 IBM X-Force Threat Intelligence Report</a:t>
            </a:r>
          </a:p>
        </p:txBody>
      </p:sp>
      <p:sp>
        <p:nvSpPr>
          <p:cNvPr id="36" name="Bildplatzhalter 35">
            <a:extLst>
              <a:ext uri="{FF2B5EF4-FFF2-40B4-BE49-F238E27FC236}">
                <a16:creationId xmlns:a16="http://schemas.microsoft.com/office/drawing/2014/main" id="{FFE00001-EBDA-3A94-B7F1-B4CD0C1DF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7" name="Picture 5">
            <a:extLst>
              <a:ext uri="{FF2B5EF4-FFF2-40B4-BE49-F238E27FC236}">
                <a16:creationId xmlns:a16="http://schemas.microsoft.com/office/drawing/2014/main" id="{020F5F22-01DC-E58A-6B2B-14BD5D69B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678">
            <a:off x="5989083" y="-272898"/>
            <a:ext cx="7766010" cy="1723956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EB49A78D-B7B2-C41A-AFBF-851E78149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8708">
            <a:off x="5980248" y="3281474"/>
            <a:ext cx="6005124" cy="1781878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E3E037C1-2D45-0D30-0B37-5098B1024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6636">
            <a:off x="6162348" y="4222372"/>
            <a:ext cx="5640922" cy="1213530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D62DA258-9B31-CEC5-D26D-2ACA2408B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258" y="1190121"/>
            <a:ext cx="5891576" cy="1781878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BE9697E7-FCEB-1CAC-66D9-6FD734733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731" y="4300093"/>
            <a:ext cx="3647049" cy="1674665"/>
          </a:xfrm>
          <a:prstGeom prst="rect">
            <a:avLst/>
          </a:prstGeom>
        </p:spPr>
      </p:pic>
      <p:pic>
        <p:nvPicPr>
          <p:cNvPr id="34" name="Picture 12">
            <a:extLst>
              <a:ext uri="{FF2B5EF4-FFF2-40B4-BE49-F238E27FC236}">
                <a16:creationId xmlns:a16="http://schemas.microsoft.com/office/drawing/2014/main" id="{04813F32-855F-AC5E-F8C3-0E3AA1877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2422" y="5575077"/>
            <a:ext cx="3954488" cy="1346380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2AE5A834-8B46-458B-B933-99F5606AA7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13361">
            <a:off x="8535209" y="2041053"/>
            <a:ext cx="4913596" cy="1756348"/>
          </a:xfrm>
          <a:prstGeom prst="rect">
            <a:avLst/>
          </a:prstGeom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id="{7701ADD3-5890-DC63-97EB-582C2FACB2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2018">
            <a:off x="8756584" y="5673941"/>
            <a:ext cx="4705534" cy="17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61" descr="Logo, company name&#10;&#10;Description automatically generated">
            <a:extLst>
              <a:ext uri="{FF2B5EF4-FFF2-40B4-BE49-F238E27FC236}">
                <a16:creationId xmlns:a16="http://schemas.microsoft.com/office/drawing/2014/main" id="{D3260E2C-4247-E134-0A12-93D85071A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97" t="14143" r="17685" b="11524"/>
          <a:stretch/>
        </p:blipFill>
        <p:spPr>
          <a:xfrm>
            <a:off x="6590925" y="4090560"/>
            <a:ext cx="751980" cy="284663"/>
          </a:xfrm>
          <a:prstGeom prst="rect">
            <a:avLst/>
          </a:prstGeom>
        </p:spPr>
      </p:pic>
      <p:pic>
        <p:nvPicPr>
          <p:cNvPr id="91" name="Grafik 90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91E4F842-468D-687B-B653-E59A386190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32" r="80705"/>
          <a:stretch/>
        </p:blipFill>
        <p:spPr>
          <a:xfrm>
            <a:off x="5963834" y="3213331"/>
            <a:ext cx="453952" cy="38485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81A2D47-CCE0-00E5-6947-FFA27F9DCAA3}"/>
              </a:ext>
            </a:extLst>
          </p:cNvPr>
          <p:cNvSpPr txBox="1"/>
          <p:nvPr/>
        </p:nvSpPr>
        <p:spPr>
          <a:xfrm>
            <a:off x="9037689" y="3844674"/>
            <a:ext cx="2847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Scaling and configuration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Bug and issue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Reporting on KPIs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46FFCE3-82B9-63FC-609D-06E1483B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Let‘s Buy some more tools</a:t>
            </a:r>
            <a:endParaRPr lang="en-US" sz="5400" b="1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B6E71D-42F2-6D9D-AFA8-45A7534A1C46}"/>
              </a:ext>
            </a:extLst>
          </p:cNvPr>
          <p:cNvGrpSpPr/>
          <p:nvPr/>
        </p:nvGrpSpPr>
        <p:grpSpPr>
          <a:xfrm flipV="1">
            <a:off x="3142311" y="3022832"/>
            <a:ext cx="5895379" cy="2723430"/>
            <a:chOff x="3366832" y="2640273"/>
            <a:chExt cx="5474958" cy="2529212"/>
          </a:xfrm>
        </p:grpSpPr>
        <p:sp>
          <p:nvSpPr>
            <p:cNvPr id="7" name="Google Shape;295;p32">
              <a:extLst>
                <a:ext uri="{FF2B5EF4-FFF2-40B4-BE49-F238E27FC236}">
                  <a16:creationId xmlns:a16="http://schemas.microsoft.com/office/drawing/2014/main" id="{2E605C03-F6E0-6F16-6DEB-807AC801B659}"/>
                </a:ext>
              </a:extLst>
            </p:cNvPr>
            <p:cNvSpPr/>
            <p:nvPr/>
          </p:nvSpPr>
          <p:spPr>
            <a:xfrm>
              <a:off x="3513336" y="3012343"/>
              <a:ext cx="708872" cy="1786253"/>
            </a:xfrm>
            <a:custGeom>
              <a:avLst/>
              <a:gdLst/>
              <a:ahLst/>
              <a:cxnLst/>
              <a:rect l="l" t="t" r="r" b="b"/>
              <a:pathLst>
                <a:path w="21881" h="55137" extrusionOk="0">
                  <a:moveTo>
                    <a:pt x="11413" y="0"/>
                  </a:moveTo>
                  <a:lnTo>
                    <a:pt x="10032" y="1454"/>
                  </a:lnTo>
                  <a:lnTo>
                    <a:pt x="7524" y="4507"/>
                  </a:lnTo>
                  <a:lnTo>
                    <a:pt x="5379" y="7742"/>
                  </a:lnTo>
                  <a:lnTo>
                    <a:pt x="3598" y="11158"/>
                  </a:lnTo>
                  <a:lnTo>
                    <a:pt x="2145" y="14684"/>
                  </a:lnTo>
                  <a:lnTo>
                    <a:pt x="1091" y="18282"/>
                  </a:lnTo>
                  <a:lnTo>
                    <a:pt x="364" y="21989"/>
                  </a:lnTo>
                  <a:lnTo>
                    <a:pt x="0" y="25697"/>
                  </a:lnTo>
                  <a:lnTo>
                    <a:pt x="0" y="29440"/>
                  </a:lnTo>
                  <a:lnTo>
                    <a:pt x="364" y="33184"/>
                  </a:lnTo>
                  <a:lnTo>
                    <a:pt x="1091" y="36855"/>
                  </a:lnTo>
                  <a:lnTo>
                    <a:pt x="2145" y="40489"/>
                  </a:lnTo>
                  <a:lnTo>
                    <a:pt x="3598" y="44015"/>
                  </a:lnTo>
                  <a:lnTo>
                    <a:pt x="5379" y="47395"/>
                  </a:lnTo>
                  <a:lnTo>
                    <a:pt x="7524" y="50630"/>
                  </a:lnTo>
                  <a:lnTo>
                    <a:pt x="10032" y="53683"/>
                  </a:lnTo>
                  <a:lnTo>
                    <a:pt x="11413" y="55137"/>
                  </a:lnTo>
                  <a:lnTo>
                    <a:pt x="11413" y="46050"/>
                  </a:lnTo>
                  <a:lnTo>
                    <a:pt x="11449" y="45759"/>
                  </a:lnTo>
                  <a:lnTo>
                    <a:pt x="11631" y="45287"/>
                  </a:lnTo>
                  <a:lnTo>
                    <a:pt x="12031" y="44887"/>
                  </a:lnTo>
                  <a:lnTo>
                    <a:pt x="12503" y="44705"/>
                  </a:lnTo>
                  <a:lnTo>
                    <a:pt x="12794" y="44669"/>
                  </a:lnTo>
                  <a:lnTo>
                    <a:pt x="21880" y="44669"/>
                  </a:lnTo>
                  <a:lnTo>
                    <a:pt x="21044" y="43797"/>
                  </a:lnTo>
                  <a:lnTo>
                    <a:pt x="19518" y="41979"/>
                  </a:lnTo>
                  <a:lnTo>
                    <a:pt x="18209" y="39980"/>
                  </a:lnTo>
                  <a:lnTo>
                    <a:pt x="17083" y="37909"/>
                  </a:lnTo>
                  <a:lnTo>
                    <a:pt x="16174" y="35728"/>
                  </a:lnTo>
                  <a:lnTo>
                    <a:pt x="15483" y="33438"/>
                  </a:lnTo>
                  <a:lnTo>
                    <a:pt x="15011" y="31112"/>
                  </a:lnTo>
                  <a:lnTo>
                    <a:pt x="14793" y="28750"/>
                  </a:lnTo>
                  <a:lnTo>
                    <a:pt x="14757" y="27550"/>
                  </a:lnTo>
                  <a:lnTo>
                    <a:pt x="14793" y="26351"/>
                  </a:lnTo>
                  <a:lnTo>
                    <a:pt x="15011" y="23952"/>
                  </a:lnTo>
                  <a:lnTo>
                    <a:pt x="15483" y="21626"/>
                  </a:lnTo>
                  <a:lnTo>
                    <a:pt x="16174" y="19372"/>
                  </a:lnTo>
                  <a:lnTo>
                    <a:pt x="17083" y="17192"/>
                  </a:lnTo>
                  <a:lnTo>
                    <a:pt x="18209" y="15084"/>
                  </a:lnTo>
                  <a:lnTo>
                    <a:pt x="19518" y="13121"/>
                  </a:lnTo>
                  <a:lnTo>
                    <a:pt x="21044" y="11267"/>
                  </a:lnTo>
                  <a:lnTo>
                    <a:pt x="21880" y="10431"/>
                  </a:lnTo>
                  <a:lnTo>
                    <a:pt x="21880" y="1381"/>
                  </a:lnTo>
                  <a:lnTo>
                    <a:pt x="21844" y="1091"/>
                  </a:lnTo>
                  <a:lnTo>
                    <a:pt x="21662" y="582"/>
                  </a:lnTo>
                  <a:lnTo>
                    <a:pt x="21262" y="218"/>
                  </a:lnTo>
                  <a:lnTo>
                    <a:pt x="20790" y="37"/>
                  </a:lnTo>
                  <a:lnTo>
                    <a:pt x="20499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" name="Google Shape;302;p32">
              <a:extLst>
                <a:ext uri="{FF2B5EF4-FFF2-40B4-BE49-F238E27FC236}">
                  <a16:creationId xmlns:a16="http://schemas.microsoft.com/office/drawing/2014/main" id="{019D8C36-DE7F-3496-6BA8-7AEB90ACE2FE}"/>
                </a:ext>
              </a:extLst>
            </p:cNvPr>
            <p:cNvSpPr/>
            <p:nvPr/>
          </p:nvSpPr>
          <p:spPr>
            <a:xfrm>
              <a:off x="5327777" y="3014678"/>
              <a:ext cx="1493097" cy="1781555"/>
            </a:xfrm>
            <a:custGeom>
              <a:avLst/>
              <a:gdLst/>
              <a:ahLst/>
              <a:cxnLst/>
              <a:rect l="l" t="t" r="r" b="b"/>
              <a:pathLst>
                <a:path w="46088" h="54992" extrusionOk="0">
                  <a:moveTo>
                    <a:pt x="10432" y="1"/>
                  </a:moveTo>
                  <a:lnTo>
                    <a:pt x="10432" y="9087"/>
                  </a:lnTo>
                  <a:lnTo>
                    <a:pt x="10432" y="9378"/>
                  </a:lnTo>
                  <a:lnTo>
                    <a:pt x="10214" y="9851"/>
                  </a:lnTo>
                  <a:lnTo>
                    <a:pt x="9851" y="10250"/>
                  </a:lnTo>
                  <a:lnTo>
                    <a:pt x="9342" y="10432"/>
                  </a:lnTo>
                  <a:lnTo>
                    <a:pt x="9087" y="10468"/>
                  </a:lnTo>
                  <a:lnTo>
                    <a:pt x="1" y="10468"/>
                  </a:lnTo>
                  <a:lnTo>
                    <a:pt x="582" y="11014"/>
                  </a:lnTo>
                  <a:lnTo>
                    <a:pt x="2109" y="12540"/>
                  </a:lnTo>
                  <a:lnTo>
                    <a:pt x="5235" y="16066"/>
                  </a:lnTo>
                  <a:lnTo>
                    <a:pt x="10214" y="22390"/>
                  </a:lnTo>
                  <a:lnTo>
                    <a:pt x="13921" y="27442"/>
                  </a:lnTo>
                  <a:lnTo>
                    <a:pt x="16175" y="30640"/>
                  </a:lnTo>
                  <a:lnTo>
                    <a:pt x="17810" y="32894"/>
                  </a:lnTo>
                  <a:lnTo>
                    <a:pt x="20427" y="36601"/>
                  </a:lnTo>
                  <a:lnTo>
                    <a:pt x="23008" y="40090"/>
                  </a:lnTo>
                  <a:lnTo>
                    <a:pt x="26134" y="44270"/>
                  </a:lnTo>
                  <a:lnTo>
                    <a:pt x="30786" y="49940"/>
                  </a:lnTo>
                  <a:lnTo>
                    <a:pt x="33984" y="53393"/>
                  </a:lnTo>
                  <a:lnTo>
                    <a:pt x="35620" y="54992"/>
                  </a:lnTo>
                  <a:lnTo>
                    <a:pt x="44706" y="54992"/>
                  </a:lnTo>
                  <a:lnTo>
                    <a:pt x="44997" y="54956"/>
                  </a:lnTo>
                  <a:lnTo>
                    <a:pt x="45469" y="54737"/>
                  </a:lnTo>
                  <a:lnTo>
                    <a:pt x="45869" y="54374"/>
                  </a:lnTo>
                  <a:lnTo>
                    <a:pt x="46051" y="53902"/>
                  </a:lnTo>
                  <a:lnTo>
                    <a:pt x="46087" y="53611"/>
                  </a:lnTo>
                  <a:lnTo>
                    <a:pt x="46087" y="44524"/>
                  </a:lnTo>
                  <a:lnTo>
                    <a:pt x="44488" y="42998"/>
                  </a:lnTo>
                  <a:lnTo>
                    <a:pt x="41181" y="39363"/>
                  </a:lnTo>
                  <a:lnTo>
                    <a:pt x="35983" y="32821"/>
                  </a:lnTo>
                  <a:lnTo>
                    <a:pt x="32094" y="27478"/>
                  </a:lnTo>
                  <a:lnTo>
                    <a:pt x="30967" y="25915"/>
                  </a:lnTo>
                  <a:lnTo>
                    <a:pt x="29841" y="24280"/>
                  </a:lnTo>
                  <a:lnTo>
                    <a:pt x="28205" y="22026"/>
                  </a:lnTo>
                  <a:lnTo>
                    <a:pt x="25552" y="18319"/>
                  </a:lnTo>
                  <a:lnTo>
                    <a:pt x="23008" y="14830"/>
                  </a:lnTo>
                  <a:lnTo>
                    <a:pt x="20027" y="10868"/>
                  </a:lnTo>
                  <a:lnTo>
                    <a:pt x="15593" y="5416"/>
                  </a:lnTo>
                  <a:lnTo>
                    <a:pt x="12577" y="2109"/>
                  </a:lnTo>
                  <a:lnTo>
                    <a:pt x="11050" y="582"/>
                  </a:lnTo>
                  <a:lnTo>
                    <a:pt x="10432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" name="Google Shape;297;p32">
              <a:extLst>
                <a:ext uri="{FF2B5EF4-FFF2-40B4-BE49-F238E27FC236}">
                  <a16:creationId xmlns:a16="http://schemas.microsoft.com/office/drawing/2014/main" id="{E3D5E046-4BCB-5ADF-6933-313D1F3172C1}"/>
                </a:ext>
              </a:extLst>
            </p:cNvPr>
            <p:cNvSpPr/>
            <p:nvPr/>
          </p:nvSpPr>
          <p:spPr>
            <a:xfrm>
              <a:off x="5325445" y="3015874"/>
              <a:ext cx="1493064" cy="1780358"/>
            </a:xfrm>
            <a:custGeom>
              <a:avLst/>
              <a:gdLst/>
              <a:ahLst/>
              <a:cxnLst/>
              <a:rect l="l" t="t" r="r" b="b"/>
              <a:pathLst>
                <a:path w="46087" h="54955" extrusionOk="0">
                  <a:moveTo>
                    <a:pt x="35619" y="0"/>
                  </a:moveTo>
                  <a:lnTo>
                    <a:pt x="35038" y="545"/>
                  </a:lnTo>
                  <a:lnTo>
                    <a:pt x="33475" y="2072"/>
                  </a:lnTo>
                  <a:lnTo>
                    <a:pt x="30458" y="5379"/>
                  </a:lnTo>
                  <a:lnTo>
                    <a:pt x="26024" y="10831"/>
                  </a:lnTo>
                  <a:lnTo>
                    <a:pt x="23080" y="14829"/>
                  </a:lnTo>
                  <a:lnTo>
                    <a:pt x="20499" y="18318"/>
                  </a:lnTo>
                  <a:lnTo>
                    <a:pt x="17882" y="21989"/>
                  </a:lnTo>
                  <a:lnTo>
                    <a:pt x="16247" y="24279"/>
                  </a:lnTo>
                  <a:lnTo>
                    <a:pt x="15084" y="25878"/>
                  </a:lnTo>
                  <a:lnTo>
                    <a:pt x="13993" y="27441"/>
                  </a:lnTo>
                  <a:lnTo>
                    <a:pt x="10104" y="32784"/>
                  </a:lnTo>
                  <a:lnTo>
                    <a:pt x="4907" y="39363"/>
                  </a:lnTo>
                  <a:lnTo>
                    <a:pt x="1599" y="42961"/>
                  </a:lnTo>
                  <a:lnTo>
                    <a:pt x="0" y="44524"/>
                  </a:lnTo>
                  <a:lnTo>
                    <a:pt x="0" y="53610"/>
                  </a:lnTo>
                  <a:lnTo>
                    <a:pt x="37" y="53865"/>
                  </a:lnTo>
                  <a:lnTo>
                    <a:pt x="218" y="54373"/>
                  </a:lnTo>
                  <a:lnTo>
                    <a:pt x="582" y="54737"/>
                  </a:lnTo>
                  <a:lnTo>
                    <a:pt x="1091" y="54955"/>
                  </a:lnTo>
                  <a:lnTo>
                    <a:pt x="10468" y="54955"/>
                  </a:lnTo>
                  <a:lnTo>
                    <a:pt x="12103" y="53356"/>
                  </a:lnTo>
                  <a:lnTo>
                    <a:pt x="15302" y="49939"/>
                  </a:lnTo>
                  <a:lnTo>
                    <a:pt x="19954" y="44269"/>
                  </a:lnTo>
                  <a:lnTo>
                    <a:pt x="23080" y="40053"/>
                  </a:lnTo>
                  <a:lnTo>
                    <a:pt x="25624" y="36564"/>
                  </a:lnTo>
                  <a:lnTo>
                    <a:pt x="28277" y="32893"/>
                  </a:lnTo>
                  <a:lnTo>
                    <a:pt x="29913" y="30603"/>
                  </a:lnTo>
                  <a:lnTo>
                    <a:pt x="32166" y="27441"/>
                  </a:lnTo>
                  <a:lnTo>
                    <a:pt x="35873" y="22353"/>
                  </a:lnTo>
                  <a:lnTo>
                    <a:pt x="40816" y="16065"/>
                  </a:lnTo>
                  <a:lnTo>
                    <a:pt x="43942" y="12503"/>
                  </a:lnTo>
                  <a:lnTo>
                    <a:pt x="45505" y="10977"/>
                  </a:lnTo>
                  <a:lnTo>
                    <a:pt x="45796" y="10722"/>
                  </a:lnTo>
                  <a:lnTo>
                    <a:pt x="46087" y="10431"/>
                  </a:lnTo>
                  <a:lnTo>
                    <a:pt x="36709" y="10431"/>
                  </a:lnTo>
                  <a:lnTo>
                    <a:pt x="36237" y="10213"/>
                  </a:lnTo>
                  <a:lnTo>
                    <a:pt x="35837" y="9850"/>
                  </a:lnTo>
                  <a:lnTo>
                    <a:pt x="35655" y="9341"/>
                  </a:lnTo>
                  <a:lnTo>
                    <a:pt x="35619" y="9087"/>
                  </a:lnTo>
                  <a:lnTo>
                    <a:pt x="35619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" name="Google Shape;296;p32">
              <a:extLst>
                <a:ext uri="{FF2B5EF4-FFF2-40B4-BE49-F238E27FC236}">
                  <a16:creationId xmlns:a16="http://schemas.microsoft.com/office/drawing/2014/main" id="{48D8D832-8574-4525-B72A-37D8C00D0E73}"/>
                </a:ext>
              </a:extLst>
            </p:cNvPr>
            <p:cNvSpPr/>
            <p:nvPr/>
          </p:nvSpPr>
          <p:spPr>
            <a:xfrm>
              <a:off x="3883041" y="2640273"/>
              <a:ext cx="1782755" cy="713568"/>
            </a:xfrm>
            <a:custGeom>
              <a:avLst/>
              <a:gdLst/>
              <a:ahLst/>
              <a:cxnLst/>
              <a:rect l="l" t="t" r="r" b="b"/>
              <a:pathLst>
                <a:path w="55029" h="22026" extrusionOk="0">
                  <a:moveTo>
                    <a:pt x="27587" y="0"/>
                  </a:moveTo>
                  <a:lnTo>
                    <a:pt x="25661" y="36"/>
                  </a:lnTo>
                  <a:lnTo>
                    <a:pt x="21845" y="436"/>
                  </a:lnTo>
                  <a:lnTo>
                    <a:pt x="18065" y="1163"/>
                  </a:lnTo>
                  <a:lnTo>
                    <a:pt x="14430" y="2290"/>
                  </a:lnTo>
                  <a:lnTo>
                    <a:pt x="10904" y="3744"/>
                  </a:lnTo>
                  <a:lnTo>
                    <a:pt x="7561" y="5525"/>
                  </a:lnTo>
                  <a:lnTo>
                    <a:pt x="4362" y="7669"/>
                  </a:lnTo>
                  <a:lnTo>
                    <a:pt x="1418" y="10104"/>
                  </a:lnTo>
                  <a:lnTo>
                    <a:pt x="1" y="11449"/>
                  </a:lnTo>
                  <a:lnTo>
                    <a:pt x="9087" y="11449"/>
                  </a:lnTo>
                  <a:lnTo>
                    <a:pt x="9378" y="11485"/>
                  </a:lnTo>
                  <a:lnTo>
                    <a:pt x="9850" y="11667"/>
                  </a:lnTo>
                  <a:lnTo>
                    <a:pt x="10250" y="12067"/>
                  </a:lnTo>
                  <a:lnTo>
                    <a:pt x="10432" y="12539"/>
                  </a:lnTo>
                  <a:lnTo>
                    <a:pt x="10468" y="12830"/>
                  </a:lnTo>
                  <a:lnTo>
                    <a:pt x="10468" y="21916"/>
                  </a:lnTo>
                  <a:lnTo>
                    <a:pt x="11341" y="21081"/>
                  </a:lnTo>
                  <a:lnTo>
                    <a:pt x="13158" y="19554"/>
                  </a:lnTo>
                  <a:lnTo>
                    <a:pt x="15157" y="18209"/>
                  </a:lnTo>
                  <a:lnTo>
                    <a:pt x="17229" y="17119"/>
                  </a:lnTo>
                  <a:lnTo>
                    <a:pt x="19409" y="16210"/>
                  </a:lnTo>
                  <a:lnTo>
                    <a:pt x="21699" y="15520"/>
                  </a:lnTo>
                  <a:lnTo>
                    <a:pt x="24025" y="15047"/>
                  </a:lnTo>
                  <a:lnTo>
                    <a:pt x="26388" y="14829"/>
                  </a:lnTo>
                  <a:lnTo>
                    <a:pt x="27623" y="14793"/>
                  </a:lnTo>
                  <a:lnTo>
                    <a:pt x="28859" y="14829"/>
                  </a:lnTo>
                  <a:lnTo>
                    <a:pt x="31222" y="15047"/>
                  </a:lnTo>
                  <a:lnTo>
                    <a:pt x="33475" y="15483"/>
                  </a:lnTo>
                  <a:lnTo>
                    <a:pt x="35620" y="16174"/>
                  </a:lnTo>
                  <a:lnTo>
                    <a:pt x="37691" y="17046"/>
                  </a:lnTo>
                  <a:lnTo>
                    <a:pt x="39727" y="18209"/>
                  </a:lnTo>
                  <a:lnTo>
                    <a:pt x="41689" y="19554"/>
                  </a:lnTo>
                  <a:lnTo>
                    <a:pt x="43616" y="21153"/>
                  </a:lnTo>
                  <a:lnTo>
                    <a:pt x="44597" y="22025"/>
                  </a:lnTo>
                  <a:lnTo>
                    <a:pt x="53974" y="22025"/>
                  </a:lnTo>
                  <a:lnTo>
                    <a:pt x="54447" y="21807"/>
                  </a:lnTo>
                  <a:lnTo>
                    <a:pt x="54810" y="21444"/>
                  </a:lnTo>
                  <a:lnTo>
                    <a:pt x="55028" y="20935"/>
                  </a:lnTo>
                  <a:lnTo>
                    <a:pt x="55028" y="20681"/>
                  </a:lnTo>
                  <a:lnTo>
                    <a:pt x="55028" y="11594"/>
                  </a:lnTo>
                  <a:lnTo>
                    <a:pt x="54447" y="11049"/>
                  </a:lnTo>
                  <a:lnTo>
                    <a:pt x="53865" y="10504"/>
                  </a:lnTo>
                  <a:lnTo>
                    <a:pt x="52375" y="9195"/>
                  </a:lnTo>
                  <a:lnTo>
                    <a:pt x="49322" y="6869"/>
                  </a:lnTo>
                  <a:lnTo>
                    <a:pt x="46233" y="4870"/>
                  </a:lnTo>
                  <a:lnTo>
                    <a:pt x="43070" y="3235"/>
                  </a:lnTo>
                  <a:lnTo>
                    <a:pt x="39799" y="1963"/>
                  </a:lnTo>
                  <a:lnTo>
                    <a:pt x="36456" y="981"/>
                  </a:lnTo>
                  <a:lnTo>
                    <a:pt x="33003" y="363"/>
                  </a:lnTo>
                  <a:lnTo>
                    <a:pt x="29441" y="36"/>
                  </a:lnTo>
                  <a:lnTo>
                    <a:pt x="27587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" name="Google Shape;298;p32">
              <a:extLst>
                <a:ext uri="{FF2B5EF4-FFF2-40B4-BE49-F238E27FC236}">
                  <a16:creationId xmlns:a16="http://schemas.microsoft.com/office/drawing/2014/main" id="{DFBFCCD0-E06C-851E-69D7-36E4CAA5F52D}"/>
                </a:ext>
              </a:extLst>
            </p:cNvPr>
            <p:cNvSpPr/>
            <p:nvPr/>
          </p:nvSpPr>
          <p:spPr>
            <a:xfrm>
              <a:off x="6481694" y="4458248"/>
              <a:ext cx="1782755" cy="711237"/>
            </a:xfrm>
            <a:custGeom>
              <a:avLst/>
              <a:gdLst/>
              <a:ahLst/>
              <a:cxnLst/>
              <a:rect l="l" t="t" r="r" b="b"/>
              <a:pathLst>
                <a:path w="55029" h="21954" extrusionOk="0">
                  <a:moveTo>
                    <a:pt x="10468" y="1"/>
                  </a:moveTo>
                  <a:lnTo>
                    <a:pt x="10468" y="9087"/>
                  </a:lnTo>
                  <a:lnTo>
                    <a:pt x="10432" y="9342"/>
                  </a:lnTo>
                  <a:lnTo>
                    <a:pt x="10250" y="9850"/>
                  </a:lnTo>
                  <a:lnTo>
                    <a:pt x="9850" y="10214"/>
                  </a:lnTo>
                  <a:lnTo>
                    <a:pt x="9378" y="10432"/>
                  </a:lnTo>
                  <a:lnTo>
                    <a:pt x="1" y="10432"/>
                  </a:lnTo>
                  <a:lnTo>
                    <a:pt x="546" y="10941"/>
                  </a:lnTo>
                  <a:lnTo>
                    <a:pt x="837" y="11195"/>
                  </a:lnTo>
                  <a:lnTo>
                    <a:pt x="1127" y="11450"/>
                  </a:lnTo>
                  <a:lnTo>
                    <a:pt x="2618" y="12758"/>
                  </a:lnTo>
                  <a:lnTo>
                    <a:pt x="5671" y="15084"/>
                  </a:lnTo>
                  <a:lnTo>
                    <a:pt x="8760" y="17083"/>
                  </a:lnTo>
                  <a:lnTo>
                    <a:pt x="11922" y="18719"/>
                  </a:lnTo>
                  <a:lnTo>
                    <a:pt x="15157" y="19991"/>
                  </a:lnTo>
                  <a:lnTo>
                    <a:pt x="18501" y="20972"/>
                  </a:lnTo>
                  <a:lnTo>
                    <a:pt x="21954" y="21590"/>
                  </a:lnTo>
                  <a:lnTo>
                    <a:pt x="25552" y="21917"/>
                  </a:lnTo>
                  <a:lnTo>
                    <a:pt x="27369" y="21953"/>
                  </a:lnTo>
                  <a:lnTo>
                    <a:pt x="27514" y="21953"/>
                  </a:lnTo>
                  <a:lnTo>
                    <a:pt x="29441" y="21917"/>
                  </a:lnTo>
                  <a:lnTo>
                    <a:pt x="33293" y="21517"/>
                  </a:lnTo>
                  <a:lnTo>
                    <a:pt x="37037" y="20754"/>
                  </a:lnTo>
                  <a:lnTo>
                    <a:pt x="40672" y="19627"/>
                  </a:lnTo>
                  <a:lnTo>
                    <a:pt x="44161" y="18174"/>
                  </a:lnTo>
                  <a:lnTo>
                    <a:pt x="47505" y="16356"/>
                  </a:lnTo>
                  <a:lnTo>
                    <a:pt x="50667" y="14212"/>
                  </a:lnTo>
                  <a:lnTo>
                    <a:pt x="53647" y="11777"/>
                  </a:lnTo>
                  <a:lnTo>
                    <a:pt x="55028" y="10432"/>
                  </a:lnTo>
                  <a:lnTo>
                    <a:pt x="55028" y="1345"/>
                  </a:lnTo>
                  <a:lnTo>
                    <a:pt x="54992" y="1055"/>
                  </a:lnTo>
                  <a:lnTo>
                    <a:pt x="54810" y="582"/>
                  </a:lnTo>
                  <a:lnTo>
                    <a:pt x="54447" y="219"/>
                  </a:lnTo>
                  <a:lnTo>
                    <a:pt x="53938" y="1"/>
                  </a:lnTo>
                  <a:lnTo>
                    <a:pt x="44633" y="1"/>
                  </a:lnTo>
                  <a:lnTo>
                    <a:pt x="44561" y="37"/>
                  </a:lnTo>
                  <a:lnTo>
                    <a:pt x="43688" y="873"/>
                  </a:lnTo>
                  <a:lnTo>
                    <a:pt x="41871" y="2400"/>
                  </a:lnTo>
                  <a:lnTo>
                    <a:pt x="39908" y="3708"/>
                  </a:lnTo>
                  <a:lnTo>
                    <a:pt x="37837" y="4835"/>
                  </a:lnTo>
                  <a:lnTo>
                    <a:pt x="35656" y="5743"/>
                  </a:lnTo>
                  <a:lnTo>
                    <a:pt x="33402" y="6434"/>
                  </a:lnTo>
                  <a:lnTo>
                    <a:pt x="31076" y="6906"/>
                  </a:lnTo>
                  <a:lnTo>
                    <a:pt x="28714" y="7124"/>
                  </a:lnTo>
                  <a:lnTo>
                    <a:pt x="27514" y="7161"/>
                  </a:lnTo>
                  <a:lnTo>
                    <a:pt x="26206" y="7161"/>
                  </a:lnTo>
                  <a:lnTo>
                    <a:pt x="23916" y="6943"/>
                  </a:lnTo>
                  <a:lnTo>
                    <a:pt x="21735" y="6507"/>
                  </a:lnTo>
                  <a:lnTo>
                    <a:pt x="19664" y="5889"/>
                  </a:lnTo>
                  <a:lnTo>
                    <a:pt x="17628" y="5053"/>
                  </a:lnTo>
                  <a:lnTo>
                    <a:pt x="15702" y="4035"/>
                  </a:lnTo>
                  <a:lnTo>
                    <a:pt x="13812" y="2763"/>
                  </a:lnTo>
                  <a:lnTo>
                    <a:pt x="11922" y="1309"/>
                  </a:lnTo>
                  <a:lnTo>
                    <a:pt x="10977" y="473"/>
                  </a:lnTo>
                  <a:lnTo>
                    <a:pt x="10468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" name="Google Shape;299;p32">
              <a:extLst>
                <a:ext uri="{FF2B5EF4-FFF2-40B4-BE49-F238E27FC236}">
                  <a16:creationId xmlns:a16="http://schemas.microsoft.com/office/drawing/2014/main" id="{6563EF19-2C30-D6EB-259D-DC1FF6811EE0}"/>
                </a:ext>
              </a:extLst>
            </p:cNvPr>
            <p:cNvSpPr/>
            <p:nvPr/>
          </p:nvSpPr>
          <p:spPr>
            <a:xfrm>
              <a:off x="7927629" y="3013509"/>
              <a:ext cx="706507" cy="1782722"/>
            </a:xfrm>
            <a:custGeom>
              <a:avLst/>
              <a:gdLst/>
              <a:ahLst/>
              <a:cxnLst/>
              <a:rect l="l" t="t" r="r" b="b"/>
              <a:pathLst>
                <a:path w="21808" h="55028" extrusionOk="0">
                  <a:moveTo>
                    <a:pt x="1345" y="1"/>
                  </a:moveTo>
                  <a:lnTo>
                    <a:pt x="1054" y="37"/>
                  </a:lnTo>
                  <a:lnTo>
                    <a:pt x="582" y="219"/>
                  </a:lnTo>
                  <a:lnTo>
                    <a:pt x="218" y="618"/>
                  </a:lnTo>
                  <a:lnTo>
                    <a:pt x="0" y="1091"/>
                  </a:lnTo>
                  <a:lnTo>
                    <a:pt x="0" y="1382"/>
                  </a:lnTo>
                  <a:lnTo>
                    <a:pt x="0" y="10468"/>
                  </a:lnTo>
                  <a:lnTo>
                    <a:pt x="218" y="10723"/>
                  </a:lnTo>
                  <a:lnTo>
                    <a:pt x="473" y="10977"/>
                  </a:lnTo>
                  <a:lnTo>
                    <a:pt x="1309" y="11849"/>
                  </a:lnTo>
                  <a:lnTo>
                    <a:pt x="2763" y="13776"/>
                  </a:lnTo>
                  <a:lnTo>
                    <a:pt x="3998" y="15775"/>
                  </a:lnTo>
                  <a:lnTo>
                    <a:pt x="5052" y="17846"/>
                  </a:lnTo>
                  <a:lnTo>
                    <a:pt x="5852" y="20027"/>
                  </a:lnTo>
                  <a:lnTo>
                    <a:pt x="6470" y="22208"/>
                  </a:lnTo>
                  <a:lnTo>
                    <a:pt x="6870" y="24461"/>
                  </a:lnTo>
                  <a:lnTo>
                    <a:pt x="7051" y="26751"/>
                  </a:lnTo>
                  <a:lnTo>
                    <a:pt x="7015" y="29004"/>
                  </a:lnTo>
                  <a:lnTo>
                    <a:pt x="6761" y="31258"/>
                  </a:lnTo>
                  <a:lnTo>
                    <a:pt x="6288" y="33511"/>
                  </a:lnTo>
                  <a:lnTo>
                    <a:pt x="5634" y="35692"/>
                  </a:lnTo>
                  <a:lnTo>
                    <a:pt x="4762" y="37836"/>
                  </a:lnTo>
                  <a:lnTo>
                    <a:pt x="3671" y="39872"/>
                  </a:lnTo>
                  <a:lnTo>
                    <a:pt x="2363" y="41834"/>
                  </a:lnTo>
                  <a:lnTo>
                    <a:pt x="836" y="43688"/>
                  </a:lnTo>
                  <a:lnTo>
                    <a:pt x="0" y="44597"/>
                  </a:lnTo>
                  <a:lnTo>
                    <a:pt x="9341" y="44597"/>
                  </a:lnTo>
                  <a:lnTo>
                    <a:pt x="9850" y="44815"/>
                  </a:lnTo>
                  <a:lnTo>
                    <a:pt x="10213" y="45178"/>
                  </a:lnTo>
                  <a:lnTo>
                    <a:pt x="10432" y="45651"/>
                  </a:lnTo>
                  <a:lnTo>
                    <a:pt x="10432" y="45941"/>
                  </a:lnTo>
                  <a:lnTo>
                    <a:pt x="10432" y="55028"/>
                  </a:lnTo>
                  <a:lnTo>
                    <a:pt x="11776" y="53647"/>
                  </a:lnTo>
                  <a:lnTo>
                    <a:pt x="14211" y="50666"/>
                  </a:lnTo>
                  <a:lnTo>
                    <a:pt x="16320" y="47504"/>
                  </a:lnTo>
                  <a:lnTo>
                    <a:pt x="18100" y="44124"/>
                  </a:lnTo>
                  <a:lnTo>
                    <a:pt x="19554" y="40635"/>
                  </a:lnTo>
                  <a:lnTo>
                    <a:pt x="20645" y="37000"/>
                  </a:lnTo>
                  <a:lnTo>
                    <a:pt x="21372" y="33257"/>
                  </a:lnTo>
                  <a:lnTo>
                    <a:pt x="21771" y="29441"/>
                  </a:lnTo>
                  <a:lnTo>
                    <a:pt x="21808" y="27514"/>
                  </a:lnTo>
                  <a:lnTo>
                    <a:pt x="21771" y="25588"/>
                  </a:lnTo>
                  <a:lnTo>
                    <a:pt x="21372" y="21772"/>
                  </a:lnTo>
                  <a:lnTo>
                    <a:pt x="20645" y="18028"/>
                  </a:lnTo>
                  <a:lnTo>
                    <a:pt x="19554" y="14393"/>
                  </a:lnTo>
                  <a:lnTo>
                    <a:pt x="18100" y="10868"/>
                  </a:lnTo>
                  <a:lnTo>
                    <a:pt x="16320" y="7524"/>
                  </a:lnTo>
                  <a:lnTo>
                    <a:pt x="14211" y="4362"/>
                  </a:lnTo>
                  <a:lnTo>
                    <a:pt x="11776" y="1382"/>
                  </a:lnTo>
                  <a:lnTo>
                    <a:pt x="10432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" name="Google Shape;300;p32">
              <a:extLst>
                <a:ext uri="{FF2B5EF4-FFF2-40B4-BE49-F238E27FC236}">
                  <a16:creationId xmlns:a16="http://schemas.microsoft.com/office/drawing/2014/main" id="{D63EEE70-1E74-818C-3DE2-21B751BEDEDF}"/>
                </a:ext>
              </a:extLst>
            </p:cNvPr>
            <p:cNvSpPr/>
            <p:nvPr/>
          </p:nvSpPr>
          <p:spPr>
            <a:xfrm>
              <a:off x="6482893" y="2640273"/>
              <a:ext cx="1781556" cy="712403"/>
            </a:xfrm>
            <a:custGeom>
              <a:avLst/>
              <a:gdLst/>
              <a:ahLst/>
              <a:cxnLst/>
              <a:rect l="l" t="t" r="r" b="b"/>
              <a:pathLst>
                <a:path w="54992" h="21990" extrusionOk="0">
                  <a:moveTo>
                    <a:pt x="27368" y="0"/>
                  </a:moveTo>
                  <a:lnTo>
                    <a:pt x="25515" y="36"/>
                  </a:lnTo>
                  <a:lnTo>
                    <a:pt x="21917" y="363"/>
                  </a:lnTo>
                  <a:lnTo>
                    <a:pt x="18464" y="981"/>
                  </a:lnTo>
                  <a:lnTo>
                    <a:pt x="15120" y="1963"/>
                  </a:lnTo>
                  <a:lnTo>
                    <a:pt x="11885" y="3235"/>
                  </a:lnTo>
                  <a:lnTo>
                    <a:pt x="8723" y="4870"/>
                  </a:lnTo>
                  <a:lnTo>
                    <a:pt x="5634" y="6869"/>
                  </a:lnTo>
                  <a:lnTo>
                    <a:pt x="2581" y="9195"/>
                  </a:lnTo>
                  <a:lnTo>
                    <a:pt x="1090" y="10504"/>
                  </a:lnTo>
                  <a:lnTo>
                    <a:pt x="545" y="11013"/>
                  </a:lnTo>
                  <a:lnTo>
                    <a:pt x="0" y="11522"/>
                  </a:lnTo>
                  <a:lnTo>
                    <a:pt x="0" y="20608"/>
                  </a:lnTo>
                  <a:lnTo>
                    <a:pt x="0" y="20899"/>
                  </a:lnTo>
                  <a:lnTo>
                    <a:pt x="218" y="21371"/>
                  </a:lnTo>
                  <a:lnTo>
                    <a:pt x="582" y="21735"/>
                  </a:lnTo>
                  <a:lnTo>
                    <a:pt x="1054" y="21953"/>
                  </a:lnTo>
                  <a:lnTo>
                    <a:pt x="10431" y="21953"/>
                  </a:lnTo>
                  <a:lnTo>
                    <a:pt x="11413" y="21081"/>
                  </a:lnTo>
                  <a:lnTo>
                    <a:pt x="13339" y="19518"/>
                  </a:lnTo>
                  <a:lnTo>
                    <a:pt x="15302" y="18173"/>
                  </a:lnTo>
                  <a:lnTo>
                    <a:pt x="17301" y="17046"/>
                  </a:lnTo>
                  <a:lnTo>
                    <a:pt x="19372" y="16137"/>
                  </a:lnTo>
                  <a:lnTo>
                    <a:pt x="21517" y="15483"/>
                  </a:lnTo>
                  <a:lnTo>
                    <a:pt x="23770" y="15047"/>
                  </a:lnTo>
                  <a:lnTo>
                    <a:pt x="26133" y="14829"/>
                  </a:lnTo>
                  <a:lnTo>
                    <a:pt x="27368" y="14793"/>
                  </a:lnTo>
                  <a:lnTo>
                    <a:pt x="27514" y="14793"/>
                  </a:lnTo>
                  <a:lnTo>
                    <a:pt x="28713" y="14829"/>
                  </a:lnTo>
                  <a:lnTo>
                    <a:pt x="31076" y="15083"/>
                  </a:lnTo>
                  <a:lnTo>
                    <a:pt x="33402" y="15556"/>
                  </a:lnTo>
                  <a:lnTo>
                    <a:pt x="35655" y="16247"/>
                  </a:lnTo>
                  <a:lnTo>
                    <a:pt x="37800" y="17155"/>
                  </a:lnTo>
                  <a:lnTo>
                    <a:pt x="39908" y="18282"/>
                  </a:lnTo>
                  <a:lnTo>
                    <a:pt x="41870" y="19627"/>
                  </a:lnTo>
                  <a:lnTo>
                    <a:pt x="43688" y="21153"/>
                  </a:lnTo>
                  <a:lnTo>
                    <a:pt x="44560" y="21989"/>
                  </a:lnTo>
                  <a:lnTo>
                    <a:pt x="44560" y="12903"/>
                  </a:lnTo>
                  <a:lnTo>
                    <a:pt x="44560" y="12612"/>
                  </a:lnTo>
                  <a:lnTo>
                    <a:pt x="44778" y="12139"/>
                  </a:lnTo>
                  <a:lnTo>
                    <a:pt x="45141" y="11740"/>
                  </a:lnTo>
                  <a:lnTo>
                    <a:pt x="45614" y="11558"/>
                  </a:lnTo>
                  <a:lnTo>
                    <a:pt x="45905" y="11522"/>
                  </a:lnTo>
                  <a:lnTo>
                    <a:pt x="54991" y="11522"/>
                  </a:lnTo>
                  <a:lnTo>
                    <a:pt x="53610" y="10177"/>
                  </a:lnTo>
                  <a:lnTo>
                    <a:pt x="50666" y="7742"/>
                  </a:lnTo>
                  <a:lnTo>
                    <a:pt x="47468" y="5597"/>
                  </a:lnTo>
                  <a:lnTo>
                    <a:pt x="44124" y="3780"/>
                  </a:lnTo>
                  <a:lnTo>
                    <a:pt x="40635" y="2326"/>
                  </a:lnTo>
                  <a:lnTo>
                    <a:pt x="37000" y="1199"/>
                  </a:lnTo>
                  <a:lnTo>
                    <a:pt x="33256" y="436"/>
                  </a:lnTo>
                  <a:lnTo>
                    <a:pt x="29440" y="36"/>
                  </a:lnTo>
                  <a:lnTo>
                    <a:pt x="2747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" name="Google Shape;301;p32">
              <a:extLst>
                <a:ext uri="{FF2B5EF4-FFF2-40B4-BE49-F238E27FC236}">
                  <a16:creationId xmlns:a16="http://schemas.microsoft.com/office/drawing/2014/main" id="{0688C4D3-4569-F34E-5E1B-C48777EE6E93}"/>
                </a:ext>
              </a:extLst>
            </p:cNvPr>
            <p:cNvSpPr/>
            <p:nvPr/>
          </p:nvSpPr>
          <p:spPr>
            <a:xfrm>
              <a:off x="3884238" y="4454717"/>
              <a:ext cx="1781556" cy="713601"/>
            </a:xfrm>
            <a:custGeom>
              <a:avLst/>
              <a:gdLst/>
              <a:ahLst/>
              <a:cxnLst/>
              <a:rect l="l" t="t" r="r" b="b"/>
              <a:pathLst>
                <a:path w="54992" h="22027" extrusionOk="0">
                  <a:moveTo>
                    <a:pt x="44524" y="1"/>
                  </a:moveTo>
                  <a:lnTo>
                    <a:pt x="43579" y="909"/>
                  </a:lnTo>
                  <a:lnTo>
                    <a:pt x="41616" y="2472"/>
                  </a:lnTo>
                  <a:lnTo>
                    <a:pt x="39653" y="3853"/>
                  </a:lnTo>
                  <a:lnTo>
                    <a:pt x="37654" y="4980"/>
                  </a:lnTo>
                  <a:lnTo>
                    <a:pt x="35583" y="5889"/>
                  </a:lnTo>
                  <a:lnTo>
                    <a:pt x="33438" y="6579"/>
                  </a:lnTo>
                  <a:lnTo>
                    <a:pt x="31185" y="7015"/>
                  </a:lnTo>
                  <a:lnTo>
                    <a:pt x="28822" y="7233"/>
                  </a:lnTo>
                  <a:lnTo>
                    <a:pt x="27586" y="7270"/>
                  </a:lnTo>
                  <a:lnTo>
                    <a:pt x="26423" y="7270"/>
                  </a:lnTo>
                  <a:lnTo>
                    <a:pt x="24134" y="7052"/>
                  </a:lnTo>
                  <a:lnTo>
                    <a:pt x="21917" y="6616"/>
                  </a:lnTo>
                  <a:lnTo>
                    <a:pt x="19736" y="5961"/>
                  </a:lnTo>
                  <a:lnTo>
                    <a:pt x="17628" y="5125"/>
                  </a:lnTo>
                  <a:lnTo>
                    <a:pt x="15592" y="4108"/>
                  </a:lnTo>
                  <a:lnTo>
                    <a:pt x="13702" y="2908"/>
                  </a:lnTo>
                  <a:lnTo>
                    <a:pt x="11885" y="1491"/>
                  </a:lnTo>
                  <a:lnTo>
                    <a:pt x="11013" y="728"/>
                  </a:lnTo>
                  <a:lnTo>
                    <a:pt x="10722" y="437"/>
                  </a:lnTo>
                  <a:lnTo>
                    <a:pt x="10431" y="146"/>
                  </a:lnTo>
                  <a:lnTo>
                    <a:pt x="1345" y="146"/>
                  </a:lnTo>
                  <a:lnTo>
                    <a:pt x="1090" y="182"/>
                  </a:lnTo>
                  <a:lnTo>
                    <a:pt x="582" y="364"/>
                  </a:lnTo>
                  <a:lnTo>
                    <a:pt x="218" y="764"/>
                  </a:lnTo>
                  <a:lnTo>
                    <a:pt x="0" y="1236"/>
                  </a:lnTo>
                  <a:lnTo>
                    <a:pt x="0" y="1527"/>
                  </a:lnTo>
                  <a:lnTo>
                    <a:pt x="0" y="10614"/>
                  </a:lnTo>
                  <a:lnTo>
                    <a:pt x="291" y="10904"/>
                  </a:lnTo>
                  <a:lnTo>
                    <a:pt x="582" y="11195"/>
                  </a:lnTo>
                  <a:lnTo>
                    <a:pt x="1963" y="12467"/>
                  </a:lnTo>
                  <a:lnTo>
                    <a:pt x="4870" y="14793"/>
                  </a:lnTo>
                  <a:lnTo>
                    <a:pt x="8033" y="16829"/>
                  </a:lnTo>
                  <a:lnTo>
                    <a:pt x="11304" y="18501"/>
                  </a:lnTo>
                  <a:lnTo>
                    <a:pt x="14756" y="19882"/>
                  </a:lnTo>
                  <a:lnTo>
                    <a:pt x="18318" y="20936"/>
                  </a:lnTo>
                  <a:lnTo>
                    <a:pt x="21953" y="21663"/>
                  </a:lnTo>
                  <a:lnTo>
                    <a:pt x="25697" y="21990"/>
                  </a:lnTo>
                  <a:lnTo>
                    <a:pt x="27586" y="22026"/>
                  </a:lnTo>
                  <a:lnTo>
                    <a:pt x="29404" y="21990"/>
                  </a:lnTo>
                  <a:lnTo>
                    <a:pt x="33002" y="21699"/>
                  </a:lnTo>
                  <a:lnTo>
                    <a:pt x="36455" y="21045"/>
                  </a:lnTo>
                  <a:lnTo>
                    <a:pt x="39799" y="20100"/>
                  </a:lnTo>
                  <a:lnTo>
                    <a:pt x="43033" y="18791"/>
                  </a:lnTo>
                  <a:lnTo>
                    <a:pt x="46196" y="17156"/>
                  </a:lnTo>
                  <a:lnTo>
                    <a:pt x="49285" y="15193"/>
                  </a:lnTo>
                  <a:lnTo>
                    <a:pt x="52338" y="12867"/>
                  </a:lnTo>
                  <a:lnTo>
                    <a:pt x="53828" y="11559"/>
                  </a:lnTo>
                  <a:lnTo>
                    <a:pt x="54446" y="11013"/>
                  </a:lnTo>
                  <a:lnTo>
                    <a:pt x="54991" y="10468"/>
                  </a:lnTo>
                  <a:lnTo>
                    <a:pt x="45905" y="10468"/>
                  </a:lnTo>
                  <a:lnTo>
                    <a:pt x="45614" y="10432"/>
                  </a:lnTo>
                  <a:lnTo>
                    <a:pt x="45141" y="10214"/>
                  </a:lnTo>
                  <a:lnTo>
                    <a:pt x="44742" y="9850"/>
                  </a:lnTo>
                  <a:lnTo>
                    <a:pt x="44560" y="9378"/>
                  </a:lnTo>
                  <a:lnTo>
                    <a:pt x="44524" y="9087"/>
                  </a:lnTo>
                  <a:lnTo>
                    <a:pt x="44524" y="1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" name="TextBox 63">
              <a:extLst>
                <a:ext uri="{FF2B5EF4-FFF2-40B4-BE49-F238E27FC236}">
                  <a16:creationId xmlns:a16="http://schemas.microsoft.com/office/drawing/2014/main" id="{759DAA0F-51AB-EF55-1DA7-F77FB5F2026E}"/>
                </a:ext>
              </a:extLst>
            </p:cNvPr>
            <p:cNvSpPr txBox="1"/>
            <p:nvPr/>
          </p:nvSpPr>
          <p:spPr>
            <a:xfrm flipV="1">
              <a:off x="3366832" y="3612331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Code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55157A47-484B-9A90-F067-5C0621321089}"/>
                </a:ext>
              </a:extLst>
            </p:cNvPr>
            <p:cNvSpPr txBox="1"/>
            <p:nvPr/>
          </p:nvSpPr>
          <p:spPr>
            <a:xfrm flipV="1">
              <a:off x="4348882" y="2733759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Build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17" name="TextBox 65">
              <a:extLst>
                <a:ext uri="{FF2B5EF4-FFF2-40B4-BE49-F238E27FC236}">
                  <a16:creationId xmlns:a16="http://schemas.microsoft.com/office/drawing/2014/main" id="{F0BBFE93-24F4-F716-DC29-D146AF793AAE}"/>
                </a:ext>
              </a:extLst>
            </p:cNvPr>
            <p:cNvSpPr txBox="1"/>
            <p:nvPr/>
          </p:nvSpPr>
          <p:spPr>
            <a:xfrm flipV="1">
              <a:off x="4348882" y="4691758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Design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18" name="TextBox 66">
              <a:extLst>
                <a:ext uri="{FF2B5EF4-FFF2-40B4-BE49-F238E27FC236}">
                  <a16:creationId xmlns:a16="http://schemas.microsoft.com/office/drawing/2014/main" id="{D56032DB-63F6-C08E-A977-F0CB328AD642}"/>
                </a:ext>
              </a:extLst>
            </p:cNvPr>
            <p:cNvSpPr txBox="1"/>
            <p:nvPr/>
          </p:nvSpPr>
          <p:spPr>
            <a:xfrm flipV="1">
              <a:off x="5531007" y="3956578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Plan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AF18DAB2-1DDF-B24B-B00C-A9756937C891}"/>
                </a:ext>
              </a:extLst>
            </p:cNvPr>
            <p:cNvSpPr txBox="1"/>
            <p:nvPr/>
          </p:nvSpPr>
          <p:spPr>
            <a:xfrm flipV="1">
              <a:off x="6857487" y="2712302"/>
              <a:ext cx="984661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Monitor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20" name="TextBox 68">
              <a:extLst>
                <a:ext uri="{FF2B5EF4-FFF2-40B4-BE49-F238E27FC236}">
                  <a16:creationId xmlns:a16="http://schemas.microsoft.com/office/drawing/2014/main" id="{66D3DEC8-85A1-D24E-FB90-893C48FD3FDA}"/>
                </a:ext>
              </a:extLst>
            </p:cNvPr>
            <p:cNvSpPr txBox="1"/>
            <p:nvPr/>
          </p:nvSpPr>
          <p:spPr>
            <a:xfrm flipV="1">
              <a:off x="7926664" y="3604784"/>
              <a:ext cx="91512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Operate</a:t>
              </a:r>
              <a:endParaRPr lang="en-US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21" name="TextBox 69">
              <a:extLst>
                <a:ext uri="{FF2B5EF4-FFF2-40B4-BE49-F238E27FC236}">
                  <a16:creationId xmlns:a16="http://schemas.microsoft.com/office/drawing/2014/main" id="{AE1FC2BC-CADA-578F-670E-7C6B3487A48F}"/>
                </a:ext>
              </a:extLst>
            </p:cNvPr>
            <p:cNvSpPr txBox="1"/>
            <p:nvPr/>
          </p:nvSpPr>
          <p:spPr>
            <a:xfrm flipV="1">
              <a:off x="6903989" y="4733818"/>
              <a:ext cx="973063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Deploy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22" name="TextBox 70">
              <a:extLst>
                <a:ext uri="{FF2B5EF4-FFF2-40B4-BE49-F238E27FC236}">
                  <a16:creationId xmlns:a16="http://schemas.microsoft.com/office/drawing/2014/main" id="{EA6BCBD7-C4FB-5E0D-0A98-EAD2C62ED05A}"/>
                </a:ext>
              </a:extLst>
            </p:cNvPr>
            <p:cNvSpPr txBox="1"/>
            <p:nvPr/>
          </p:nvSpPr>
          <p:spPr>
            <a:xfrm flipV="1">
              <a:off x="5929913" y="4154809"/>
              <a:ext cx="1016504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Test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4A92426B-3B73-4A83-8E92-9A3100C431ED}"/>
              </a:ext>
            </a:extLst>
          </p:cNvPr>
          <p:cNvSpPr txBox="1"/>
          <p:nvPr/>
        </p:nvSpPr>
        <p:spPr>
          <a:xfrm>
            <a:off x="5136679" y="2324763"/>
            <a:ext cx="2288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Project roadmap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Business value and requirements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CB065F-A9B7-EF37-E8D9-E513ED7655F4}"/>
              </a:ext>
            </a:extLst>
          </p:cNvPr>
          <p:cNvSpPr txBox="1"/>
          <p:nvPr/>
        </p:nvSpPr>
        <p:spPr>
          <a:xfrm>
            <a:off x="1701477" y="2403249"/>
            <a:ext cx="2613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Architecture review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Technology and framework decisions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4415715-2417-D1AC-77F6-9341378C46F5}"/>
              </a:ext>
            </a:extLst>
          </p:cNvPr>
          <p:cNvSpPr txBox="1"/>
          <p:nvPr/>
        </p:nvSpPr>
        <p:spPr>
          <a:xfrm>
            <a:off x="1471394" y="3776402"/>
            <a:ext cx="20559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Code development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Unit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1E83762-F941-2212-742A-4D3830986D9F}"/>
              </a:ext>
            </a:extLst>
          </p:cNvPr>
          <p:cNvSpPr txBox="1"/>
          <p:nvPr/>
        </p:nvSpPr>
        <p:spPr>
          <a:xfrm>
            <a:off x="1716981" y="5374998"/>
            <a:ext cx="2497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Branching strategy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Build application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Artifact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4AF9399-5503-04D0-BDF6-BCA3C5BB73B6}"/>
              </a:ext>
            </a:extLst>
          </p:cNvPr>
          <p:cNvSpPr txBox="1"/>
          <p:nvPr/>
        </p:nvSpPr>
        <p:spPr>
          <a:xfrm>
            <a:off x="5334933" y="5706614"/>
            <a:ext cx="2497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Integration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E2E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Performance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9DA810F-ABA6-CBEE-85B1-D98E830D2466}"/>
              </a:ext>
            </a:extLst>
          </p:cNvPr>
          <p:cNvSpPr txBox="1"/>
          <p:nvPr/>
        </p:nvSpPr>
        <p:spPr>
          <a:xfrm>
            <a:off x="8348555" y="2422412"/>
            <a:ext cx="3574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Configuration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Infrastructure provisioning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Deployment strategy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C2A9C4D-BCF4-5E33-0CCF-D60C36502C4D}"/>
              </a:ext>
            </a:extLst>
          </p:cNvPr>
          <p:cNvSpPr txBox="1"/>
          <p:nvPr/>
        </p:nvSpPr>
        <p:spPr>
          <a:xfrm>
            <a:off x="8155655" y="5543274"/>
            <a:ext cx="3574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Performance monitoring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Infrastructure monitoring</a:t>
            </a: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2462E160-74CF-70A0-4B95-C5A37BD5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/>
          <a:lstStyle/>
          <a:p>
            <a:r>
              <a:rPr lang="en-US"/>
              <a:t>BSides Munich 2023 - 7 SYNs</a:t>
            </a:r>
          </a:p>
        </p:txBody>
      </p:sp>
      <p:pic>
        <p:nvPicPr>
          <p:cNvPr id="3" name="Picture 1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D48A4A-420C-C14D-248B-388A5099E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7" y="2402221"/>
            <a:ext cx="963872" cy="306686"/>
          </a:xfrm>
          <a:prstGeom prst="rect">
            <a:avLst/>
          </a:prstGeom>
        </p:spPr>
      </p:pic>
      <p:pic>
        <p:nvPicPr>
          <p:cNvPr id="5" name="Image 439">
            <a:extLst>
              <a:ext uri="{FF2B5EF4-FFF2-40B4-BE49-F238E27FC236}">
                <a16:creationId xmlns:a16="http://schemas.microsoft.com/office/drawing/2014/main" id="{9B75A08B-3146-8C7B-EE8D-F33F86D94D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48" t="14066" r="24890" b="11999"/>
          <a:stretch/>
        </p:blipFill>
        <p:spPr>
          <a:xfrm>
            <a:off x="11021858" y="5362081"/>
            <a:ext cx="610029" cy="542096"/>
          </a:xfrm>
          <a:prstGeom prst="rect">
            <a:avLst/>
          </a:prstGeom>
        </p:spPr>
      </p:pic>
      <p:pic>
        <p:nvPicPr>
          <p:cNvPr id="31" name="Image 461">
            <a:extLst>
              <a:ext uri="{FF2B5EF4-FFF2-40B4-BE49-F238E27FC236}">
                <a16:creationId xmlns:a16="http://schemas.microsoft.com/office/drawing/2014/main" id="{77D9D136-921B-9188-3403-97A603682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075" y="5491330"/>
            <a:ext cx="595294" cy="257501"/>
          </a:xfrm>
          <a:prstGeom prst="rect">
            <a:avLst/>
          </a:prstGeom>
        </p:spPr>
      </p:pic>
      <p:pic>
        <p:nvPicPr>
          <p:cNvPr id="32" name="Picture 147">
            <a:extLst>
              <a:ext uri="{FF2B5EF4-FFF2-40B4-BE49-F238E27FC236}">
                <a16:creationId xmlns:a16="http://schemas.microsoft.com/office/drawing/2014/main" id="{96175374-ACD7-6558-CBA2-FE8D6AE53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5" y="5348697"/>
            <a:ext cx="868293" cy="493283"/>
          </a:xfrm>
          <a:prstGeom prst="rect">
            <a:avLst/>
          </a:prstGeom>
        </p:spPr>
      </p:pic>
      <p:pic>
        <p:nvPicPr>
          <p:cNvPr id="33" name="Graphic 149">
            <a:extLst>
              <a:ext uri="{FF2B5EF4-FFF2-40B4-BE49-F238E27FC236}">
                <a16:creationId xmlns:a16="http://schemas.microsoft.com/office/drawing/2014/main" id="{9D5C5A96-7EA4-6619-F6F4-C383573CF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5948" y="2997681"/>
            <a:ext cx="501841" cy="422981"/>
          </a:xfrm>
          <a:prstGeom prst="rect">
            <a:avLst/>
          </a:prstGeom>
        </p:spPr>
      </p:pic>
      <p:pic>
        <p:nvPicPr>
          <p:cNvPr id="34" name="Graphic 151">
            <a:extLst>
              <a:ext uri="{FF2B5EF4-FFF2-40B4-BE49-F238E27FC236}">
                <a16:creationId xmlns:a16="http://schemas.microsoft.com/office/drawing/2014/main" id="{D36616E5-57FB-DFFE-2858-9BDDB6DEA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37499" y="3166896"/>
            <a:ext cx="689374" cy="340584"/>
          </a:xfrm>
          <a:prstGeom prst="rect">
            <a:avLst/>
          </a:prstGeom>
        </p:spPr>
      </p:pic>
      <p:pic>
        <p:nvPicPr>
          <p:cNvPr id="35" name="Graphic 153">
            <a:extLst>
              <a:ext uri="{FF2B5EF4-FFF2-40B4-BE49-F238E27FC236}">
                <a16:creationId xmlns:a16="http://schemas.microsoft.com/office/drawing/2014/main" id="{FA52059D-42FA-E6CA-A758-8A47F8ED64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01520" y="4675870"/>
            <a:ext cx="716646" cy="385175"/>
          </a:xfrm>
          <a:prstGeom prst="rect">
            <a:avLst/>
          </a:prstGeom>
        </p:spPr>
      </p:pic>
      <p:pic>
        <p:nvPicPr>
          <p:cNvPr id="36" name="Graphic 155">
            <a:extLst>
              <a:ext uri="{FF2B5EF4-FFF2-40B4-BE49-F238E27FC236}">
                <a16:creationId xmlns:a16="http://schemas.microsoft.com/office/drawing/2014/main" id="{2CABCF1B-D8F4-F158-4734-7FB08BEEAD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75986" y="6008569"/>
            <a:ext cx="680071" cy="233167"/>
          </a:xfrm>
          <a:prstGeom prst="rect">
            <a:avLst/>
          </a:prstGeom>
        </p:spPr>
      </p:pic>
      <p:pic>
        <p:nvPicPr>
          <p:cNvPr id="37" name="Graphic 157">
            <a:extLst>
              <a:ext uri="{FF2B5EF4-FFF2-40B4-BE49-F238E27FC236}">
                <a16:creationId xmlns:a16="http://schemas.microsoft.com/office/drawing/2014/main" id="{F57A4F48-C0B0-D858-AC79-3917842F63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8638" y="4917999"/>
            <a:ext cx="553928" cy="356295"/>
          </a:xfrm>
          <a:prstGeom prst="rect">
            <a:avLst/>
          </a:prstGeom>
        </p:spPr>
      </p:pic>
      <p:pic>
        <p:nvPicPr>
          <p:cNvPr id="38" name="Picture 159" descr="Logo, company name&#10;&#10;Description automatically generated">
            <a:extLst>
              <a:ext uri="{FF2B5EF4-FFF2-40B4-BE49-F238E27FC236}">
                <a16:creationId xmlns:a16="http://schemas.microsoft.com/office/drawing/2014/main" id="{D2F32B8C-9FDD-D992-6F20-9C81F18423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86654" y="2656913"/>
            <a:ext cx="792528" cy="284663"/>
          </a:xfrm>
          <a:prstGeom prst="rect">
            <a:avLst/>
          </a:prstGeom>
        </p:spPr>
      </p:pic>
      <p:pic>
        <p:nvPicPr>
          <p:cNvPr id="40" name="Graphic 163">
            <a:extLst>
              <a:ext uri="{FF2B5EF4-FFF2-40B4-BE49-F238E27FC236}">
                <a16:creationId xmlns:a16="http://schemas.microsoft.com/office/drawing/2014/main" id="{862E6DBF-1387-2EF8-AD7A-8EC3915F58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07430" y="5145855"/>
            <a:ext cx="844623" cy="265525"/>
          </a:xfrm>
          <a:prstGeom prst="rect">
            <a:avLst/>
          </a:prstGeom>
        </p:spPr>
      </p:pic>
      <p:pic>
        <p:nvPicPr>
          <p:cNvPr id="41" name="Graphic 165">
            <a:extLst>
              <a:ext uri="{FF2B5EF4-FFF2-40B4-BE49-F238E27FC236}">
                <a16:creationId xmlns:a16="http://schemas.microsoft.com/office/drawing/2014/main" id="{A564E647-14DB-F535-E45E-BEA3E08C63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14232" y="6139570"/>
            <a:ext cx="256246" cy="447275"/>
          </a:xfrm>
          <a:prstGeom prst="rect">
            <a:avLst/>
          </a:prstGeom>
        </p:spPr>
      </p:pic>
      <p:pic>
        <p:nvPicPr>
          <p:cNvPr id="43" name="Grafik 42" descr="Ein Bild, das Schrift, Grafiken, Logo, Design enthält.&#10;&#10;Automatisch generierte Beschreibung">
            <a:extLst>
              <a:ext uri="{FF2B5EF4-FFF2-40B4-BE49-F238E27FC236}">
                <a16:creationId xmlns:a16="http://schemas.microsoft.com/office/drawing/2014/main" id="{E0896582-29C7-0ECD-492E-2B5D2F1C326D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40194" b="41689"/>
          <a:stretch/>
        </p:blipFill>
        <p:spPr>
          <a:xfrm>
            <a:off x="306945" y="4284247"/>
            <a:ext cx="1103166" cy="199855"/>
          </a:xfrm>
          <a:prstGeom prst="rect">
            <a:avLst/>
          </a:prstGeom>
        </p:spPr>
      </p:pic>
      <p:pic>
        <p:nvPicPr>
          <p:cNvPr id="44" name="Grafik 43" descr="Ein Bild, das Schrift, Grafiken, Text, Design enthält.&#10;&#10;Automatisch generierte Beschreibung">
            <a:extLst>
              <a:ext uri="{FF2B5EF4-FFF2-40B4-BE49-F238E27FC236}">
                <a16:creationId xmlns:a16="http://schemas.microsoft.com/office/drawing/2014/main" id="{526AAC0D-8FB7-E976-8AA3-9593ED17CBC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1851" y="4684667"/>
            <a:ext cx="824597" cy="177921"/>
          </a:xfrm>
          <a:prstGeom prst="rect">
            <a:avLst/>
          </a:prstGeom>
        </p:spPr>
      </p:pic>
      <p:pic>
        <p:nvPicPr>
          <p:cNvPr id="45" name="Grafik 44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5CBE1F6E-E1CB-861A-97D9-77E8BD2EC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11" r="62409" b="61186"/>
          <a:stretch/>
        </p:blipFill>
        <p:spPr>
          <a:xfrm>
            <a:off x="9190612" y="3374027"/>
            <a:ext cx="1204364" cy="360198"/>
          </a:xfrm>
          <a:prstGeom prst="rect">
            <a:avLst/>
          </a:prstGeom>
        </p:spPr>
      </p:pic>
      <p:pic>
        <p:nvPicPr>
          <p:cNvPr id="48" name="Grafik 47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91B90219-4B37-80A7-D79E-33E0658BB8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99" t="49162" b="41726"/>
          <a:stretch/>
        </p:blipFill>
        <p:spPr>
          <a:xfrm>
            <a:off x="70248" y="3884462"/>
            <a:ext cx="1355123" cy="238150"/>
          </a:xfrm>
          <a:prstGeom prst="rect">
            <a:avLst/>
          </a:prstGeom>
        </p:spPr>
      </p:pic>
      <p:pic>
        <p:nvPicPr>
          <p:cNvPr id="49" name="Picture 123" descr="Logo&#10;&#10;Description automatically generated">
            <a:extLst>
              <a:ext uri="{FF2B5EF4-FFF2-40B4-BE49-F238E27FC236}">
                <a16:creationId xmlns:a16="http://schemas.microsoft.com/office/drawing/2014/main" id="{9C7C6764-9355-3280-F9C1-3D44DD9D010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0515" y="2826819"/>
            <a:ext cx="852853" cy="447274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0A17618-AE9B-337A-9AAE-F6AF3EBA203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4223" y="5949450"/>
            <a:ext cx="1086579" cy="253039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6B84F309-186E-47B7-80A7-9B8D19587EA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544385" y="3562958"/>
            <a:ext cx="738204" cy="275766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4B9415E5-14F0-8D1C-7370-B71E4DCF6E9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09949" y="4142502"/>
            <a:ext cx="505335" cy="452490"/>
          </a:xfrm>
          <a:prstGeom prst="rect">
            <a:avLst/>
          </a:prstGeom>
        </p:spPr>
      </p:pic>
      <p:pic>
        <p:nvPicPr>
          <p:cNvPr id="83" name="Grafik 82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A6F3541E-E859-7C9C-A0FC-77DD5EF8094E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23694" b="21110"/>
          <a:stretch/>
        </p:blipFill>
        <p:spPr>
          <a:xfrm>
            <a:off x="10433290" y="6345099"/>
            <a:ext cx="1052621" cy="325968"/>
          </a:xfrm>
          <a:prstGeom prst="rect">
            <a:avLst/>
          </a:prstGeom>
        </p:spPr>
      </p:pic>
      <p:pic>
        <p:nvPicPr>
          <p:cNvPr id="85" name="Grafik 8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E61AA19-1658-9043-5F2F-BA828E141A6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021858" y="6041861"/>
            <a:ext cx="928106" cy="225501"/>
          </a:xfrm>
          <a:prstGeom prst="rect">
            <a:avLst/>
          </a:prstGeom>
        </p:spPr>
      </p:pic>
      <p:pic>
        <p:nvPicPr>
          <p:cNvPr id="87" name="Grafik 86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5EF4BD11-E0E1-4CA1-4FB4-C16C3CEFA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873" t="24342" r="3650" b="52645"/>
          <a:stretch/>
        </p:blipFill>
        <p:spPr>
          <a:xfrm>
            <a:off x="7655191" y="4252901"/>
            <a:ext cx="505502" cy="33242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8134CB62-D423-C35E-A822-541088E27B2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382736" y="4637170"/>
            <a:ext cx="689374" cy="198251"/>
          </a:xfrm>
          <a:prstGeom prst="rect">
            <a:avLst/>
          </a:prstGeom>
        </p:spPr>
      </p:pic>
      <p:pic>
        <p:nvPicPr>
          <p:cNvPr id="92" name="Grafik 91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62664405-E08D-876D-6C81-EEA290412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90" t="61000" r="11117" b="21496"/>
          <a:stretch/>
        </p:blipFill>
        <p:spPr>
          <a:xfrm>
            <a:off x="5246375" y="4209435"/>
            <a:ext cx="344355" cy="256506"/>
          </a:xfrm>
          <a:prstGeom prst="rect">
            <a:avLst/>
          </a:prstGeom>
        </p:spPr>
      </p:pic>
      <p:pic>
        <p:nvPicPr>
          <p:cNvPr id="94" name="Grafik 93" descr="Ein Bild, das Entwurf, Clipart, Darstellung, Cartoon enthält.&#10;&#10;Automatisch generierte Beschreibung">
            <a:extLst>
              <a:ext uri="{FF2B5EF4-FFF2-40B4-BE49-F238E27FC236}">
                <a16:creationId xmlns:a16="http://schemas.microsoft.com/office/drawing/2014/main" id="{6847D2B6-7EB0-D328-80EC-B055A25C308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6795" y="2880378"/>
            <a:ext cx="503685" cy="503685"/>
          </a:xfrm>
          <a:prstGeom prst="rect">
            <a:avLst/>
          </a:prstGeom>
        </p:spPr>
      </p:pic>
      <p:pic>
        <p:nvPicPr>
          <p:cNvPr id="96" name="Grafik 95" descr="Ein Bild, das Dunkelheit, Screenshot, Grafiken enthält.&#10;&#10;Automatisch generierte Beschreibung">
            <a:extLst>
              <a:ext uri="{FF2B5EF4-FFF2-40B4-BE49-F238E27FC236}">
                <a16:creationId xmlns:a16="http://schemas.microsoft.com/office/drawing/2014/main" id="{1B2C2FE9-B638-5EA3-7E13-53B22BBB21C6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t="35044" b="34359"/>
          <a:stretch/>
        </p:blipFill>
        <p:spPr>
          <a:xfrm>
            <a:off x="315595" y="3181161"/>
            <a:ext cx="2598814" cy="447274"/>
          </a:xfrm>
          <a:prstGeom prst="rect">
            <a:avLst/>
          </a:prstGeom>
        </p:spPr>
      </p:pic>
      <p:pic>
        <p:nvPicPr>
          <p:cNvPr id="42" name="Grafik 41" descr="Ein Bild, das Clipart, Symbol, Grafiken, Design enthält.&#10;&#10;Automatisch generierte Beschreibung">
            <a:extLst>
              <a:ext uri="{FF2B5EF4-FFF2-40B4-BE49-F238E27FC236}">
                <a16:creationId xmlns:a16="http://schemas.microsoft.com/office/drawing/2014/main" id="{0240D9BB-96F6-A15F-906A-B1F9269481D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98463" y="4618852"/>
            <a:ext cx="426536" cy="426536"/>
          </a:xfrm>
          <a:prstGeom prst="rect">
            <a:avLst/>
          </a:prstGeom>
        </p:spPr>
      </p:pic>
      <p:pic>
        <p:nvPicPr>
          <p:cNvPr id="46" name="Grafik 45" descr="Ein Bild, das Kreis, Screenshot, Electric Blue (Farbe), Schrift enthält.&#10;&#10;Automatisch generierte Beschreibung">
            <a:extLst>
              <a:ext uri="{FF2B5EF4-FFF2-40B4-BE49-F238E27FC236}">
                <a16:creationId xmlns:a16="http://schemas.microsoft.com/office/drawing/2014/main" id="{09E0C2CF-ED0F-D6C8-DFB7-4B5727456F8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87135" y="4752478"/>
            <a:ext cx="356295" cy="3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143B9069-5CFF-7752-05C9-FD86B8C9B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32" r="80705"/>
          <a:stretch/>
        </p:blipFill>
        <p:spPr>
          <a:xfrm>
            <a:off x="5963834" y="3213331"/>
            <a:ext cx="453952" cy="384854"/>
          </a:xfrm>
          <a:prstGeom prst="rect">
            <a:avLst/>
          </a:prstGeom>
        </p:spPr>
      </p:pic>
      <p:pic>
        <p:nvPicPr>
          <p:cNvPr id="39" name="Picture 334">
            <a:extLst>
              <a:ext uri="{FF2B5EF4-FFF2-40B4-BE49-F238E27FC236}">
                <a16:creationId xmlns:a16="http://schemas.microsoft.com/office/drawing/2014/main" id="{BBE222BC-7854-C62F-168E-3C45F0C5F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32" y="3726282"/>
            <a:ext cx="1113201" cy="214707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81A2D47-CCE0-00E5-6947-FFA27F9DCAA3}"/>
              </a:ext>
            </a:extLst>
          </p:cNvPr>
          <p:cNvSpPr txBox="1"/>
          <p:nvPr/>
        </p:nvSpPr>
        <p:spPr>
          <a:xfrm>
            <a:off x="9037689" y="3844674"/>
            <a:ext cx="2847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Scaling and configuration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Bug and issue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Reporting on KPIs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46FFCE3-82B9-63FC-609D-06E1483B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/>
              <a:t>Gotta Catch 'Em All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A92426B-3B73-4A83-8E92-9A3100C431ED}"/>
              </a:ext>
            </a:extLst>
          </p:cNvPr>
          <p:cNvSpPr txBox="1"/>
          <p:nvPr/>
        </p:nvSpPr>
        <p:spPr>
          <a:xfrm>
            <a:off x="5136679" y="2324763"/>
            <a:ext cx="2288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Project roadmap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Business value and requirements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CB065F-A9B7-EF37-E8D9-E513ED7655F4}"/>
              </a:ext>
            </a:extLst>
          </p:cNvPr>
          <p:cNvSpPr txBox="1"/>
          <p:nvPr/>
        </p:nvSpPr>
        <p:spPr>
          <a:xfrm>
            <a:off x="1701477" y="2403249"/>
            <a:ext cx="2613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Architecture review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Technology and framework decisions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4415715-2417-D1AC-77F6-9341378C46F5}"/>
              </a:ext>
            </a:extLst>
          </p:cNvPr>
          <p:cNvSpPr txBox="1"/>
          <p:nvPr/>
        </p:nvSpPr>
        <p:spPr>
          <a:xfrm>
            <a:off x="1471394" y="3776402"/>
            <a:ext cx="20559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Code development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Unit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1E83762-F941-2212-742A-4D3830986D9F}"/>
              </a:ext>
            </a:extLst>
          </p:cNvPr>
          <p:cNvSpPr txBox="1"/>
          <p:nvPr/>
        </p:nvSpPr>
        <p:spPr>
          <a:xfrm>
            <a:off x="1716981" y="5374998"/>
            <a:ext cx="24972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Branching strategy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Build application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Artifact management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4AF9399-5503-04D0-BDF6-BCA3C5BB73B6}"/>
              </a:ext>
            </a:extLst>
          </p:cNvPr>
          <p:cNvSpPr txBox="1"/>
          <p:nvPr/>
        </p:nvSpPr>
        <p:spPr>
          <a:xfrm>
            <a:off x="5334933" y="5706614"/>
            <a:ext cx="2497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Integration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E2E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Performance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9DA810F-ABA6-CBEE-85B1-D98E830D2466}"/>
              </a:ext>
            </a:extLst>
          </p:cNvPr>
          <p:cNvSpPr txBox="1"/>
          <p:nvPr/>
        </p:nvSpPr>
        <p:spPr>
          <a:xfrm>
            <a:off x="8348555" y="2422412"/>
            <a:ext cx="3574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Configuration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Infrastructure provisioning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Deployment strategy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C2A9C4D-BCF4-5E33-0CCF-D60C36502C4D}"/>
              </a:ext>
            </a:extLst>
          </p:cNvPr>
          <p:cNvSpPr txBox="1"/>
          <p:nvPr/>
        </p:nvSpPr>
        <p:spPr>
          <a:xfrm>
            <a:off x="8155655" y="5543274"/>
            <a:ext cx="3574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Performance monitoring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Infrastructure monitoring</a:t>
            </a: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2462E160-74CF-70A0-4B95-C5A37BD5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/>
          <a:lstStyle/>
          <a:p>
            <a:r>
              <a:rPr lang="en-US"/>
              <a:t>BSides Munich 2023 - 7 SYNs</a:t>
            </a:r>
          </a:p>
        </p:txBody>
      </p:sp>
      <p:pic>
        <p:nvPicPr>
          <p:cNvPr id="3" name="Picture 1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D48A4A-420C-C14D-248B-388A5099E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7" y="2402221"/>
            <a:ext cx="963872" cy="306686"/>
          </a:xfrm>
          <a:prstGeom prst="rect">
            <a:avLst/>
          </a:prstGeom>
        </p:spPr>
      </p:pic>
      <p:pic>
        <p:nvPicPr>
          <p:cNvPr id="5" name="Image 439">
            <a:extLst>
              <a:ext uri="{FF2B5EF4-FFF2-40B4-BE49-F238E27FC236}">
                <a16:creationId xmlns:a16="http://schemas.microsoft.com/office/drawing/2014/main" id="{9B75A08B-3146-8C7B-EE8D-F33F86D94D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48" t="14066" r="24890" b="11999"/>
          <a:stretch/>
        </p:blipFill>
        <p:spPr>
          <a:xfrm>
            <a:off x="11021858" y="5362081"/>
            <a:ext cx="610029" cy="542096"/>
          </a:xfrm>
          <a:prstGeom prst="rect">
            <a:avLst/>
          </a:prstGeom>
        </p:spPr>
      </p:pic>
      <p:pic>
        <p:nvPicPr>
          <p:cNvPr id="31" name="Image 461">
            <a:extLst>
              <a:ext uri="{FF2B5EF4-FFF2-40B4-BE49-F238E27FC236}">
                <a16:creationId xmlns:a16="http://schemas.microsoft.com/office/drawing/2014/main" id="{77D9D136-921B-9188-3403-97A603682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075" y="5491330"/>
            <a:ext cx="595294" cy="257501"/>
          </a:xfrm>
          <a:prstGeom prst="rect">
            <a:avLst/>
          </a:prstGeom>
        </p:spPr>
      </p:pic>
      <p:pic>
        <p:nvPicPr>
          <p:cNvPr id="32" name="Picture 147">
            <a:extLst>
              <a:ext uri="{FF2B5EF4-FFF2-40B4-BE49-F238E27FC236}">
                <a16:creationId xmlns:a16="http://schemas.microsoft.com/office/drawing/2014/main" id="{96175374-ACD7-6558-CBA2-FE8D6AE53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5" y="5348697"/>
            <a:ext cx="868293" cy="493283"/>
          </a:xfrm>
          <a:prstGeom prst="rect">
            <a:avLst/>
          </a:prstGeom>
        </p:spPr>
      </p:pic>
      <p:pic>
        <p:nvPicPr>
          <p:cNvPr id="33" name="Graphic 149">
            <a:extLst>
              <a:ext uri="{FF2B5EF4-FFF2-40B4-BE49-F238E27FC236}">
                <a16:creationId xmlns:a16="http://schemas.microsoft.com/office/drawing/2014/main" id="{9D5C5A96-7EA4-6619-F6F4-C383573CF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5948" y="2997681"/>
            <a:ext cx="501841" cy="422981"/>
          </a:xfrm>
          <a:prstGeom prst="rect">
            <a:avLst/>
          </a:prstGeom>
        </p:spPr>
      </p:pic>
      <p:pic>
        <p:nvPicPr>
          <p:cNvPr id="34" name="Graphic 151">
            <a:extLst>
              <a:ext uri="{FF2B5EF4-FFF2-40B4-BE49-F238E27FC236}">
                <a16:creationId xmlns:a16="http://schemas.microsoft.com/office/drawing/2014/main" id="{D36616E5-57FB-DFFE-2858-9BDDB6DEA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37499" y="3166896"/>
            <a:ext cx="689374" cy="340584"/>
          </a:xfrm>
          <a:prstGeom prst="rect">
            <a:avLst/>
          </a:prstGeom>
        </p:spPr>
      </p:pic>
      <p:pic>
        <p:nvPicPr>
          <p:cNvPr id="35" name="Graphic 153">
            <a:extLst>
              <a:ext uri="{FF2B5EF4-FFF2-40B4-BE49-F238E27FC236}">
                <a16:creationId xmlns:a16="http://schemas.microsoft.com/office/drawing/2014/main" id="{FA52059D-42FA-E6CA-A758-8A47F8ED64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01520" y="4675870"/>
            <a:ext cx="716646" cy="385175"/>
          </a:xfrm>
          <a:prstGeom prst="rect">
            <a:avLst/>
          </a:prstGeom>
        </p:spPr>
      </p:pic>
      <p:pic>
        <p:nvPicPr>
          <p:cNvPr id="36" name="Graphic 155">
            <a:extLst>
              <a:ext uri="{FF2B5EF4-FFF2-40B4-BE49-F238E27FC236}">
                <a16:creationId xmlns:a16="http://schemas.microsoft.com/office/drawing/2014/main" id="{2CABCF1B-D8F4-F158-4734-7FB08BEEAD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75986" y="6008569"/>
            <a:ext cx="680071" cy="233167"/>
          </a:xfrm>
          <a:prstGeom prst="rect">
            <a:avLst/>
          </a:prstGeom>
        </p:spPr>
      </p:pic>
      <p:pic>
        <p:nvPicPr>
          <p:cNvPr id="37" name="Graphic 157">
            <a:extLst>
              <a:ext uri="{FF2B5EF4-FFF2-40B4-BE49-F238E27FC236}">
                <a16:creationId xmlns:a16="http://schemas.microsoft.com/office/drawing/2014/main" id="{F57A4F48-C0B0-D858-AC79-3917842F63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8638" y="4917999"/>
            <a:ext cx="553928" cy="356295"/>
          </a:xfrm>
          <a:prstGeom prst="rect">
            <a:avLst/>
          </a:prstGeom>
        </p:spPr>
      </p:pic>
      <p:pic>
        <p:nvPicPr>
          <p:cNvPr id="38" name="Picture 159" descr="Logo, company name&#10;&#10;Description automatically generated">
            <a:extLst>
              <a:ext uri="{FF2B5EF4-FFF2-40B4-BE49-F238E27FC236}">
                <a16:creationId xmlns:a16="http://schemas.microsoft.com/office/drawing/2014/main" id="{D2F32B8C-9FDD-D992-6F20-9C81F18423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86654" y="2656913"/>
            <a:ext cx="792528" cy="284663"/>
          </a:xfrm>
          <a:prstGeom prst="rect">
            <a:avLst/>
          </a:prstGeom>
        </p:spPr>
      </p:pic>
      <p:pic>
        <p:nvPicPr>
          <p:cNvPr id="41" name="Graphic 165">
            <a:extLst>
              <a:ext uri="{FF2B5EF4-FFF2-40B4-BE49-F238E27FC236}">
                <a16:creationId xmlns:a16="http://schemas.microsoft.com/office/drawing/2014/main" id="{A564E647-14DB-F535-E45E-BEA3E08C63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14232" y="6139570"/>
            <a:ext cx="256246" cy="447275"/>
          </a:xfrm>
          <a:prstGeom prst="rect">
            <a:avLst/>
          </a:prstGeom>
        </p:spPr>
      </p:pic>
      <p:pic>
        <p:nvPicPr>
          <p:cNvPr id="43" name="Grafik 42" descr="Ein Bild, das Schrift, Grafiken, Logo, Design enthält.&#10;&#10;Automatisch generierte Beschreibung">
            <a:extLst>
              <a:ext uri="{FF2B5EF4-FFF2-40B4-BE49-F238E27FC236}">
                <a16:creationId xmlns:a16="http://schemas.microsoft.com/office/drawing/2014/main" id="{E0896582-29C7-0ECD-492E-2B5D2F1C326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40194" b="41689"/>
          <a:stretch/>
        </p:blipFill>
        <p:spPr>
          <a:xfrm>
            <a:off x="306945" y="4284247"/>
            <a:ext cx="1103166" cy="199855"/>
          </a:xfrm>
          <a:prstGeom prst="rect">
            <a:avLst/>
          </a:prstGeom>
        </p:spPr>
      </p:pic>
      <p:pic>
        <p:nvPicPr>
          <p:cNvPr id="44" name="Grafik 43" descr="Ein Bild, das Schrift, Grafiken, Text, Design enthält.&#10;&#10;Automatisch generierte Beschreibung">
            <a:extLst>
              <a:ext uri="{FF2B5EF4-FFF2-40B4-BE49-F238E27FC236}">
                <a16:creationId xmlns:a16="http://schemas.microsoft.com/office/drawing/2014/main" id="{526AAC0D-8FB7-E976-8AA3-9593ED17CBC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1851" y="4684667"/>
            <a:ext cx="824597" cy="177921"/>
          </a:xfrm>
          <a:prstGeom prst="rect">
            <a:avLst/>
          </a:prstGeom>
        </p:spPr>
      </p:pic>
      <p:pic>
        <p:nvPicPr>
          <p:cNvPr id="45" name="Grafik 44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5CBE1F6E-E1CB-861A-97D9-77E8BD2E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11" r="62409" b="61186"/>
          <a:stretch/>
        </p:blipFill>
        <p:spPr>
          <a:xfrm>
            <a:off x="9190612" y="3374027"/>
            <a:ext cx="1204364" cy="360198"/>
          </a:xfrm>
          <a:prstGeom prst="rect">
            <a:avLst/>
          </a:prstGeom>
        </p:spPr>
      </p:pic>
      <p:pic>
        <p:nvPicPr>
          <p:cNvPr id="46" name="Grafik 45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FEDCD5CF-0A08-05A0-EBB6-B53C30A2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73" t="24342" r="3650" b="52645"/>
          <a:stretch/>
        </p:blipFill>
        <p:spPr>
          <a:xfrm>
            <a:off x="7655191" y="4252901"/>
            <a:ext cx="505502" cy="332420"/>
          </a:xfrm>
          <a:prstGeom prst="rect">
            <a:avLst/>
          </a:prstGeom>
        </p:spPr>
      </p:pic>
      <p:pic>
        <p:nvPicPr>
          <p:cNvPr id="48" name="Grafik 47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91B90219-4B37-80A7-D79E-33E0658B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99" t="49162" b="41726"/>
          <a:stretch/>
        </p:blipFill>
        <p:spPr>
          <a:xfrm>
            <a:off x="70248" y="3884462"/>
            <a:ext cx="1355123" cy="238150"/>
          </a:xfrm>
          <a:prstGeom prst="rect">
            <a:avLst/>
          </a:prstGeom>
        </p:spPr>
      </p:pic>
      <p:pic>
        <p:nvPicPr>
          <p:cNvPr id="49" name="Picture 123" descr="Logo&#10;&#10;Description automatically generated">
            <a:extLst>
              <a:ext uri="{FF2B5EF4-FFF2-40B4-BE49-F238E27FC236}">
                <a16:creationId xmlns:a16="http://schemas.microsoft.com/office/drawing/2014/main" id="{9C7C6764-9355-3280-F9C1-3D44DD9D010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0515" y="2826819"/>
            <a:ext cx="852853" cy="447274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0A17618-AE9B-337A-9AAE-F6AF3EBA203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44223" y="5949450"/>
            <a:ext cx="1086579" cy="253039"/>
          </a:xfrm>
          <a:prstGeom prst="rect">
            <a:avLst/>
          </a:prstGeom>
        </p:spPr>
      </p:pic>
      <p:pic>
        <p:nvPicPr>
          <p:cNvPr id="69" name="Grafik 68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7CAEE6AC-8654-E2C8-5AB9-68FEA691A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90" t="61000" r="11117" b="21496"/>
          <a:stretch/>
        </p:blipFill>
        <p:spPr>
          <a:xfrm>
            <a:off x="5246375" y="4209435"/>
            <a:ext cx="344355" cy="256506"/>
          </a:xfrm>
          <a:prstGeom prst="rect">
            <a:avLst/>
          </a:prstGeom>
        </p:spPr>
      </p:pic>
      <p:pic>
        <p:nvPicPr>
          <p:cNvPr id="74" name="Picture 161" descr="Logo, company name&#10;&#10;Description automatically generated">
            <a:extLst>
              <a:ext uri="{FF2B5EF4-FFF2-40B4-BE49-F238E27FC236}">
                <a16:creationId xmlns:a16="http://schemas.microsoft.com/office/drawing/2014/main" id="{C101D47E-B66B-6A8C-1124-48CD72486E5B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9297" t="14143" r="17685" b="11524"/>
          <a:stretch/>
        </p:blipFill>
        <p:spPr>
          <a:xfrm>
            <a:off x="6590925" y="4090560"/>
            <a:ext cx="751980" cy="284663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6B84F309-186E-47B7-80A7-9B8D19587EA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544385" y="3562958"/>
            <a:ext cx="738204" cy="275766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CD7E79B2-23C8-68E9-EB1E-A8389239955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382736" y="4637170"/>
            <a:ext cx="689374" cy="198251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4B9415E5-14F0-8D1C-7370-B71E4DCF6E9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3257" y="4175918"/>
            <a:ext cx="505335" cy="452490"/>
          </a:xfrm>
          <a:prstGeom prst="rect">
            <a:avLst/>
          </a:prstGeom>
        </p:spPr>
      </p:pic>
      <p:pic>
        <p:nvPicPr>
          <p:cNvPr id="83" name="Grafik 82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A6F3541E-E859-7C9C-A0FC-77DD5EF8094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t="23694" b="21110"/>
          <a:stretch/>
        </p:blipFill>
        <p:spPr>
          <a:xfrm>
            <a:off x="10433290" y="6345099"/>
            <a:ext cx="1052621" cy="325968"/>
          </a:xfrm>
          <a:prstGeom prst="rect">
            <a:avLst/>
          </a:prstGeom>
        </p:spPr>
      </p:pic>
      <p:pic>
        <p:nvPicPr>
          <p:cNvPr id="85" name="Grafik 8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E61AA19-1658-9043-5F2F-BA828E141A6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021858" y="6041861"/>
            <a:ext cx="928106" cy="225501"/>
          </a:xfrm>
          <a:prstGeom prst="rect">
            <a:avLst/>
          </a:prstGeom>
        </p:spPr>
      </p:pic>
      <p:pic>
        <p:nvPicPr>
          <p:cNvPr id="42" name="Picture 333">
            <a:extLst>
              <a:ext uri="{FF2B5EF4-FFF2-40B4-BE49-F238E27FC236}">
                <a16:creationId xmlns:a16="http://schemas.microsoft.com/office/drawing/2014/main" id="{E685D07C-EBDC-5BFE-6847-2229FBC001B5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209" y="2509455"/>
            <a:ext cx="572203" cy="286041"/>
          </a:xfrm>
          <a:prstGeom prst="rect">
            <a:avLst/>
          </a:prstGeom>
        </p:spPr>
      </p:pic>
      <p:pic>
        <p:nvPicPr>
          <p:cNvPr id="51" name="Picture 335">
            <a:extLst>
              <a:ext uri="{FF2B5EF4-FFF2-40B4-BE49-F238E27FC236}">
                <a16:creationId xmlns:a16="http://schemas.microsoft.com/office/drawing/2014/main" id="{A9C59E09-2F03-937D-5AA4-16719CA8058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550103" y="3705372"/>
            <a:ext cx="754526" cy="278603"/>
          </a:xfrm>
          <a:prstGeom prst="rect">
            <a:avLst/>
          </a:prstGeom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EF922DEC-5D9F-FBF0-B7F2-A3544274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986975" y="5809046"/>
            <a:ext cx="710760" cy="19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40">
            <a:extLst>
              <a:ext uri="{FF2B5EF4-FFF2-40B4-BE49-F238E27FC236}">
                <a16:creationId xmlns:a16="http://schemas.microsoft.com/office/drawing/2014/main" id="{39EF7D84-8B99-0D49-4244-198D3808374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316187" y="4729505"/>
            <a:ext cx="478701" cy="373083"/>
          </a:xfrm>
          <a:prstGeom prst="rect">
            <a:avLst/>
          </a:prstGeom>
        </p:spPr>
      </p:pic>
      <p:pic>
        <p:nvPicPr>
          <p:cNvPr id="54" name="Picture 342">
            <a:extLst>
              <a:ext uri="{FF2B5EF4-FFF2-40B4-BE49-F238E27FC236}">
                <a16:creationId xmlns:a16="http://schemas.microsoft.com/office/drawing/2014/main" id="{63C8DE1B-6942-2073-EAE9-FA0201ECE42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91" y="4398949"/>
            <a:ext cx="436845" cy="174018"/>
          </a:xfrm>
          <a:prstGeom prst="rect">
            <a:avLst/>
          </a:prstGeom>
        </p:spPr>
      </p:pic>
      <p:pic>
        <p:nvPicPr>
          <p:cNvPr id="55" name="Picture 347">
            <a:extLst>
              <a:ext uri="{FF2B5EF4-FFF2-40B4-BE49-F238E27FC236}">
                <a16:creationId xmlns:a16="http://schemas.microsoft.com/office/drawing/2014/main" id="{61403C35-9409-548C-979C-EDBA8F9C1339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12" y="6267362"/>
            <a:ext cx="632611" cy="393541"/>
          </a:xfrm>
          <a:prstGeom prst="rect">
            <a:avLst/>
          </a:prstGeom>
        </p:spPr>
      </p:pic>
      <p:pic>
        <p:nvPicPr>
          <p:cNvPr id="56" name="Picture 348">
            <a:extLst>
              <a:ext uri="{FF2B5EF4-FFF2-40B4-BE49-F238E27FC236}">
                <a16:creationId xmlns:a16="http://schemas.microsoft.com/office/drawing/2014/main" id="{CDF9F108-0BCD-9601-2AE9-8715B1DE909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263413" y="3578491"/>
            <a:ext cx="571547" cy="571426"/>
          </a:xfrm>
          <a:prstGeom prst="rect">
            <a:avLst/>
          </a:prstGeom>
        </p:spPr>
      </p:pic>
      <p:pic>
        <p:nvPicPr>
          <p:cNvPr id="57" name="Picture 350">
            <a:extLst>
              <a:ext uri="{FF2B5EF4-FFF2-40B4-BE49-F238E27FC236}">
                <a16:creationId xmlns:a16="http://schemas.microsoft.com/office/drawing/2014/main" id="{E61977A5-6484-5187-6470-CD2297BC9901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68" y="4380034"/>
            <a:ext cx="649993" cy="329927"/>
          </a:xfrm>
          <a:prstGeom prst="rect">
            <a:avLst/>
          </a:prstGeom>
        </p:spPr>
      </p:pic>
      <p:pic>
        <p:nvPicPr>
          <p:cNvPr id="58" name="Picture 2" descr="How to develop and test standardize helm charts? - Faun - Medium">
            <a:extLst>
              <a:ext uri="{FF2B5EF4-FFF2-40B4-BE49-F238E27FC236}">
                <a16:creationId xmlns:a16="http://schemas.microsoft.com/office/drawing/2014/main" id="{19A4C192-0741-EA55-B52A-7198FC175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50" y="6329544"/>
            <a:ext cx="353696" cy="3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 424">
            <a:extLst>
              <a:ext uri="{FF2B5EF4-FFF2-40B4-BE49-F238E27FC236}">
                <a16:creationId xmlns:a16="http://schemas.microsoft.com/office/drawing/2014/main" id="{8A857736-DBCA-4938-BEAF-1555D15EF7C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791007" y="3242540"/>
            <a:ext cx="776011" cy="436416"/>
          </a:xfrm>
          <a:prstGeom prst="rect">
            <a:avLst/>
          </a:prstGeom>
        </p:spPr>
      </p:pic>
      <p:pic>
        <p:nvPicPr>
          <p:cNvPr id="60" name="Picture 329">
            <a:extLst>
              <a:ext uri="{FF2B5EF4-FFF2-40B4-BE49-F238E27FC236}">
                <a16:creationId xmlns:a16="http://schemas.microsoft.com/office/drawing/2014/main" id="{DFFB5099-3D23-2CB7-B7D0-0C77C59E0F07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t="32774" b="35771"/>
          <a:stretch/>
        </p:blipFill>
        <p:spPr>
          <a:xfrm>
            <a:off x="8259963" y="6508083"/>
            <a:ext cx="873351" cy="246502"/>
          </a:xfrm>
          <a:prstGeom prst="rect">
            <a:avLst/>
          </a:prstGeom>
        </p:spPr>
      </p:pic>
      <p:pic>
        <p:nvPicPr>
          <p:cNvPr id="61" name="Picture 332">
            <a:extLst>
              <a:ext uri="{FF2B5EF4-FFF2-40B4-BE49-F238E27FC236}">
                <a16:creationId xmlns:a16="http://schemas.microsoft.com/office/drawing/2014/main" id="{8976F36C-CEFD-312A-1FD5-F52DEE773140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785311" y="2507998"/>
            <a:ext cx="427117" cy="427026"/>
          </a:xfrm>
          <a:prstGeom prst="rect">
            <a:avLst/>
          </a:prstGeom>
        </p:spPr>
      </p:pic>
      <p:pic>
        <p:nvPicPr>
          <p:cNvPr id="62" name="Picture 328">
            <a:extLst>
              <a:ext uri="{FF2B5EF4-FFF2-40B4-BE49-F238E27FC236}">
                <a16:creationId xmlns:a16="http://schemas.microsoft.com/office/drawing/2014/main" id="{29F1C105-C09A-320F-EDB4-3FE544AD1E58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t="29899" b="33447"/>
          <a:stretch/>
        </p:blipFill>
        <p:spPr>
          <a:xfrm>
            <a:off x="9231918" y="5245441"/>
            <a:ext cx="894640" cy="245889"/>
          </a:xfrm>
          <a:prstGeom prst="rect">
            <a:avLst/>
          </a:prstGeom>
        </p:spPr>
      </p:pic>
      <p:pic>
        <p:nvPicPr>
          <p:cNvPr id="63" name="Picture 322">
            <a:extLst>
              <a:ext uri="{FF2B5EF4-FFF2-40B4-BE49-F238E27FC236}">
                <a16:creationId xmlns:a16="http://schemas.microsoft.com/office/drawing/2014/main" id="{B4B1D61F-E10D-18C0-A223-C1A40E0B0FD0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844603" y="5002412"/>
            <a:ext cx="835369" cy="167708"/>
          </a:xfrm>
          <a:prstGeom prst="rect">
            <a:avLst/>
          </a:prstGeom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C348472C-AB8C-8224-2B4D-2246C926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9949398" y="4990464"/>
            <a:ext cx="827045" cy="13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rafik 64" descr="Ein Bild, das Schrift, Logo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7FB5ABC5-6ED5-8070-7DA0-5E303AAD4756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817274" y="2332687"/>
            <a:ext cx="759643" cy="284866"/>
          </a:xfrm>
          <a:prstGeom prst="rect">
            <a:avLst/>
          </a:prstGeom>
        </p:spPr>
      </p:pic>
      <p:pic>
        <p:nvPicPr>
          <p:cNvPr id="66" name="Grafik 65" descr="Ein Bild, das Logo, Schrift, Symbol, Grafiken enthält.&#10;&#10;Automatisch generierte Beschreibung">
            <a:extLst>
              <a:ext uri="{FF2B5EF4-FFF2-40B4-BE49-F238E27FC236}">
                <a16:creationId xmlns:a16="http://schemas.microsoft.com/office/drawing/2014/main" id="{D85629E6-50DA-D266-44BF-1FD79CEFE37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579601" y="5116823"/>
            <a:ext cx="749859" cy="314941"/>
          </a:xfrm>
          <a:prstGeom prst="rect">
            <a:avLst/>
          </a:prstGeom>
        </p:spPr>
      </p:pic>
      <p:pic>
        <p:nvPicPr>
          <p:cNvPr id="67" name="Grafik 66" descr="Ein Bild, das Zeichnung, Clipart, Animierter Cartoon, Darstellung enthält.&#10;&#10;Automatisch generierte Beschreibung">
            <a:extLst>
              <a:ext uri="{FF2B5EF4-FFF2-40B4-BE49-F238E27FC236}">
                <a16:creationId xmlns:a16="http://schemas.microsoft.com/office/drawing/2014/main" id="{DB42A1A3-1C00-7977-2132-40299F499B42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926045" y="4485423"/>
            <a:ext cx="324025" cy="447155"/>
          </a:xfrm>
          <a:prstGeom prst="rect">
            <a:avLst/>
          </a:prstGeom>
        </p:spPr>
      </p:pic>
      <p:pic>
        <p:nvPicPr>
          <p:cNvPr id="68" name="Grafik 67" descr="Ein Bild, das Cartoon, Clipart, Darstellung, Smiley enthält.&#10;&#10;Automatisch generierte Beschreibung">
            <a:extLst>
              <a:ext uri="{FF2B5EF4-FFF2-40B4-BE49-F238E27FC236}">
                <a16:creationId xmlns:a16="http://schemas.microsoft.com/office/drawing/2014/main" id="{D6B2FE5A-0FA8-09F1-C8D3-669E60C25EB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091422" y="2402553"/>
            <a:ext cx="767111" cy="508211"/>
          </a:xfrm>
          <a:prstGeom prst="rect">
            <a:avLst/>
          </a:prstGeom>
        </p:spPr>
      </p:pic>
      <p:pic>
        <p:nvPicPr>
          <p:cNvPr id="70" name="Grafik 69" descr="Ein Bild, das Grafiken, Grafikdesign, Farbigkeit, Screenshot enthält.&#10;&#10;Automatisch generierte Beschreibung">
            <a:extLst>
              <a:ext uri="{FF2B5EF4-FFF2-40B4-BE49-F238E27FC236}">
                <a16:creationId xmlns:a16="http://schemas.microsoft.com/office/drawing/2014/main" id="{4D292D8C-75A9-D563-33EF-364C35E9CEC9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7487705" y="5843643"/>
            <a:ext cx="702143" cy="351072"/>
          </a:xfrm>
          <a:prstGeom prst="rect">
            <a:avLst/>
          </a:prstGeom>
        </p:spPr>
      </p:pic>
      <p:pic>
        <p:nvPicPr>
          <p:cNvPr id="71" name="Grafik 70" descr="Ein Bild, das Clipart, Symbol, Grafiken, Design enthält.&#10;&#10;Automatisch generierte Beschreibung">
            <a:extLst>
              <a:ext uri="{FF2B5EF4-FFF2-40B4-BE49-F238E27FC236}">
                <a16:creationId xmlns:a16="http://schemas.microsoft.com/office/drawing/2014/main" id="{97AF3C53-8B36-F73A-DC46-1773A545D04C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088773" y="3981423"/>
            <a:ext cx="343149" cy="343149"/>
          </a:xfrm>
          <a:prstGeom prst="rect">
            <a:avLst/>
          </a:prstGeom>
        </p:spPr>
      </p:pic>
      <p:pic>
        <p:nvPicPr>
          <p:cNvPr id="72" name="Picture 341">
            <a:extLst>
              <a:ext uri="{FF2B5EF4-FFF2-40B4-BE49-F238E27FC236}">
                <a16:creationId xmlns:a16="http://schemas.microsoft.com/office/drawing/2014/main" id="{540220DD-F81C-3AE8-0141-F5C2FE016193}"/>
              </a:ext>
            </a:extLst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473" y="3460142"/>
            <a:ext cx="1063962" cy="284662"/>
          </a:xfrm>
          <a:prstGeom prst="rect">
            <a:avLst/>
          </a:prstGeom>
        </p:spPr>
      </p:pic>
      <p:pic>
        <p:nvPicPr>
          <p:cNvPr id="73" name="Grafik 72" descr="Ein Bild, das Schrift, Screenshot, Symbol, Logo enthält.&#10;&#10;Automatisch generierte Beschreibung">
            <a:extLst>
              <a:ext uri="{FF2B5EF4-FFF2-40B4-BE49-F238E27FC236}">
                <a16:creationId xmlns:a16="http://schemas.microsoft.com/office/drawing/2014/main" id="{1482124D-CCCD-2485-9048-FD301D516EC7}"/>
              </a:ext>
            </a:extLst>
          </p:cNvPr>
          <p:cNvPicPr>
            <a:picLocks noChangeAspect="1"/>
          </p:cNvPicPr>
          <p:nvPr/>
        </p:nvPicPr>
        <p:blipFill rotWithShape="1">
          <a:blip r:embed="rId58"/>
          <a:srcRect t="28540" b="32068"/>
          <a:stretch/>
        </p:blipFill>
        <p:spPr>
          <a:xfrm>
            <a:off x="3935654" y="2716835"/>
            <a:ext cx="806002" cy="317504"/>
          </a:xfrm>
          <a:prstGeom prst="rect">
            <a:avLst/>
          </a:prstGeom>
        </p:spPr>
      </p:pic>
      <p:pic>
        <p:nvPicPr>
          <p:cNvPr id="75" name="Grafik 74" descr="Ein Bild, das Symmetrie, Kunst, Kreis, Muster enthält.&#10;&#10;Automatisch generierte Beschreibung">
            <a:extLst>
              <a:ext uri="{FF2B5EF4-FFF2-40B4-BE49-F238E27FC236}">
                <a16:creationId xmlns:a16="http://schemas.microsoft.com/office/drawing/2014/main" id="{1D481BB6-EE6A-5407-772F-A2D0C355FD61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892668" y="3649759"/>
            <a:ext cx="284663" cy="284663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729FDFB4-D453-50D6-92E3-5AF66302E6ED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495083" y="6305695"/>
            <a:ext cx="450379" cy="390329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E22DCFC0-8A05-3662-CA93-49F722937F1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348555" y="6207618"/>
            <a:ext cx="648190" cy="238679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BC4806A0-F087-3180-EB85-59DB55D02E3F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8603460" y="3253409"/>
            <a:ext cx="400138" cy="327305"/>
          </a:xfrm>
          <a:prstGeom prst="rect">
            <a:avLst/>
          </a:prstGeom>
        </p:spPr>
      </p:pic>
      <p:pic>
        <p:nvPicPr>
          <p:cNvPr id="82" name="Grafik 81" descr="Ein Bild, das Entwurf, Clipart, Darstellung, Cartoon enthält.&#10;&#10;Automatisch generierte Beschreibung">
            <a:extLst>
              <a:ext uri="{FF2B5EF4-FFF2-40B4-BE49-F238E27FC236}">
                <a16:creationId xmlns:a16="http://schemas.microsoft.com/office/drawing/2014/main" id="{F6C107D0-57A1-F524-3D9B-42FCFE2347C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56795" y="2880378"/>
            <a:ext cx="503685" cy="503685"/>
          </a:xfrm>
          <a:prstGeom prst="rect">
            <a:avLst/>
          </a:prstGeom>
        </p:spPr>
      </p:pic>
      <p:pic>
        <p:nvPicPr>
          <p:cNvPr id="84" name="Grafik 83" descr="Ein Bild, das Dunkelheit, Screenshot, Grafiken enthält.&#10;&#10;Automatisch generierte Beschreibung">
            <a:extLst>
              <a:ext uri="{FF2B5EF4-FFF2-40B4-BE49-F238E27FC236}">
                <a16:creationId xmlns:a16="http://schemas.microsoft.com/office/drawing/2014/main" id="{80B3CF74-70B0-EF13-F1EB-AAC51F8684A7}"/>
              </a:ext>
            </a:extLst>
          </p:cNvPr>
          <p:cNvPicPr>
            <a:picLocks noChangeAspect="1"/>
          </p:cNvPicPr>
          <p:nvPr/>
        </p:nvPicPr>
        <p:blipFill rotWithShape="1">
          <a:blip r:embed="rId67"/>
          <a:srcRect t="35044" b="34359"/>
          <a:stretch/>
        </p:blipFill>
        <p:spPr>
          <a:xfrm>
            <a:off x="315595" y="3181161"/>
            <a:ext cx="2598814" cy="447274"/>
          </a:xfrm>
          <a:prstGeom prst="rect">
            <a:avLst/>
          </a:prstGeom>
        </p:spPr>
      </p:pic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7394D4B0-84A2-F955-995A-66EEAEA50E24}"/>
              </a:ext>
            </a:extLst>
          </p:cNvPr>
          <p:cNvGrpSpPr/>
          <p:nvPr/>
        </p:nvGrpSpPr>
        <p:grpSpPr>
          <a:xfrm flipV="1">
            <a:off x="3142311" y="3022832"/>
            <a:ext cx="5895379" cy="2723430"/>
            <a:chOff x="3366832" y="2640273"/>
            <a:chExt cx="5474958" cy="2529212"/>
          </a:xfrm>
        </p:grpSpPr>
        <p:sp>
          <p:nvSpPr>
            <p:cNvPr id="87" name="Google Shape;295;p32">
              <a:extLst>
                <a:ext uri="{FF2B5EF4-FFF2-40B4-BE49-F238E27FC236}">
                  <a16:creationId xmlns:a16="http://schemas.microsoft.com/office/drawing/2014/main" id="{38B79B8E-DEB5-6548-DA78-FD6D5CC4EB5B}"/>
                </a:ext>
              </a:extLst>
            </p:cNvPr>
            <p:cNvSpPr/>
            <p:nvPr/>
          </p:nvSpPr>
          <p:spPr>
            <a:xfrm>
              <a:off x="3513336" y="3012343"/>
              <a:ext cx="708872" cy="1786253"/>
            </a:xfrm>
            <a:custGeom>
              <a:avLst/>
              <a:gdLst/>
              <a:ahLst/>
              <a:cxnLst/>
              <a:rect l="l" t="t" r="r" b="b"/>
              <a:pathLst>
                <a:path w="21881" h="55137" extrusionOk="0">
                  <a:moveTo>
                    <a:pt x="11413" y="0"/>
                  </a:moveTo>
                  <a:lnTo>
                    <a:pt x="10032" y="1454"/>
                  </a:lnTo>
                  <a:lnTo>
                    <a:pt x="7524" y="4507"/>
                  </a:lnTo>
                  <a:lnTo>
                    <a:pt x="5379" y="7742"/>
                  </a:lnTo>
                  <a:lnTo>
                    <a:pt x="3598" y="11158"/>
                  </a:lnTo>
                  <a:lnTo>
                    <a:pt x="2145" y="14684"/>
                  </a:lnTo>
                  <a:lnTo>
                    <a:pt x="1091" y="18282"/>
                  </a:lnTo>
                  <a:lnTo>
                    <a:pt x="364" y="21989"/>
                  </a:lnTo>
                  <a:lnTo>
                    <a:pt x="0" y="25697"/>
                  </a:lnTo>
                  <a:lnTo>
                    <a:pt x="0" y="29440"/>
                  </a:lnTo>
                  <a:lnTo>
                    <a:pt x="364" y="33184"/>
                  </a:lnTo>
                  <a:lnTo>
                    <a:pt x="1091" y="36855"/>
                  </a:lnTo>
                  <a:lnTo>
                    <a:pt x="2145" y="40489"/>
                  </a:lnTo>
                  <a:lnTo>
                    <a:pt x="3598" y="44015"/>
                  </a:lnTo>
                  <a:lnTo>
                    <a:pt x="5379" y="47395"/>
                  </a:lnTo>
                  <a:lnTo>
                    <a:pt x="7524" y="50630"/>
                  </a:lnTo>
                  <a:lnTo>
                    <a:pt x="10032" y="53683"/>
                  </a:lnTo>
                  <a:lnTo>
                    <a:pt x="11413" y="55137"/>
                  </a:lnTo>
                  <a:lnTo>
                    <a:pt x="11413" y="46050"/>
                  </a:lnTo>
                  <a:lnTo>
                    <a:pt x="11449" y="45759"/>
                  </a:lnTo>
                  <a:lnTo>
                    <a:pt x="11631" y="45287"/>
                  </a:lnTo>
                  <a:lnTo>
                    <a:pt x="12031" y="44887"/>
                  </a:lnTo>
                  <a:lnTo>
                    <a:pt x="12503" y="44705"/>
                  </a:lnTo>
                  <a:lnTo>
                    <a:pt x="12794" y="44669"/>
                  </a:lnTo>
                  <a:lnTo>
                    <a:pt x="21880" y="44669"/>
                  </a:lnTo>
                  <a:lnTo>
                    <a:pt x="21044" y="43797"/>
                  </a:lnTo>
                  <a:lnTo>
                    <a:pt x="19518" y="41979"/>
                  </a:lnTo>
                  <a:lnTo>
                    <a:pt x="18209" y="39980"/>
                  </a:lnTo>
                  <a:lnTo>
                    <a:pt x="17083" y="37909"/>
                  </a:lnTo>
                  <a:lnTo>
                    <a:pt x="16174" y="35728"/>
                  </a:lnTo>
                  <a:lnTo>
                    <a:pt x="15483" y="33438"/>
                  </a:lnTo>
                  <a:lnTo>
                    <a:pt x="15011" y="31112"/>
                  </a:lnTo>
                  <a:lnTo>
                    <a:pt x="14793" y="28750"/>
                  </a:lnTo>
                  <a:lnTo>
                    <a:pt x="14757" y="27550"/>
                  </a:lnTo>
                  <a:lnTo>
                    <a:pt x="14793" y="26351"/>
                  </a:lnTo>
                  <a:lnTo>
                    <a:pt x="15011" y="23952"/>
                  </a:lnTo>
                  <a:lnTo>
                    <a:pt x="15483" y="21626"/>
                  </a:lnTo>
                  <a:lnTo>
                    <a:pt x="16174" y="19372"/>
                  </a:lnTo>
                  <a:lnTo>
                    <a:pt x="17083" y="17192"/>
                  </a:lnTo>
                  <a:lnTo>
                    <a:pt x="18209" y="15084"/>
                  </a:lnTo>
                  <a:lnTo>
                    <a:pt x="19518" y="13121"/>
                  </a:lnTo>
                  <a:lnTo>
                    <a:pt x="21044" y="11267"/>
                  </a:lnTo>
                  <a:lnTo>
                    <a:pt x="21880" y="10431"/>
                  </a:lnTo>
                  <a:lnTo>
                    <a:pt x="21880" y="1381"/>
                  </a:lnTo>
                  <a:lnTo>
                    <a:pt x="21844" y="1091"/>
                  </a:lnTo>
                  <a:lnTo>
                    <a:pt x="21662" y="582"/>
                  </a:lnTo>
                  <a:lnTo>
                    <a:pt x="21262" y="218"/>
                  </a:lnTo>
                  <a:lnTo>
                    <a:pt x="20790" y="37"/>
                  </a:lnTo>
                  <a:lnTo>
                    <a:pt x="20499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Google Shape;302;p32">
              <a:extLst>
                <a:ext uri="{FF2B5EF4-FFF2-40B4-BE49-F238E27FC236}">
                  <a16:creationId xmlns:a16="http://schemas.microsoft.com/office/drawing/2014/main" id="{2B997429-A971-A022-DBFA-4EDF65EE4FAF}"/>
                </a:ext>
              </a:extLst>
            </p:cNvPr>
            <p:cNvSpPr/>
            <p:nvPr/>
          </p:nvSpPr>
          <p:spPr>
            <a:xfrm>
              <a:off x="5327777" y="3014678"/>
              <a:ext cx="1493097" cy="1781555"/>
            </a:xfrm>
            <a:custGeom>
              <a:avLst/>
              <a:gdLst/>
              <a:ahLst/>
              <a:cxnLst/>
              <a:rect l="l" t="t" r="r" b="b"/>
              <a:pathLst>
                <a:path w="46088" h="54992" extrusionOk="0">
                  <a:moveTo>
                    <a:pt x="10432" y="1"/>
                  </a:moveTo>
                  <a:lnTo>
                    <a:pt x="10432" y="9087"/>
                  </a:lnTo>
                  <a:lnTo>
                    <a:pt x="10432" y="9378"/>
                  </a:lnTo>
                  <a:lnTo>
                    <a:pt x="10214" y="9851"/>
                  </a:lnTo>
                  <a:lnTo>
                    <a:pt x="9851" y="10250"/>
                  </a:lnTo>
                  <a:lnTo>
                    <a:pt x="9342" y="10432"/>
                  </a:lnTo>
                  <a:lnTo>
                    <a:pt x="9087" y="10468"/>
                  </a:lnTo>
                  <a:lnTo>
                    <a:pt x="1" y="10468"/>
                  </a:lnTo>
                  <a:lnTo>
                    <a:pt x="582" y="11014"/>
                  </a:lnTo>
                  <a:lnTo>
                    <a:pt x="2109" y="12540"/>
                  </a:lnTo>
                  <a:lnTo>
                    <a:pt x="5235" y="16066"/>
                  </a:lnTo>
                  <a:lnTo>
                    <a:pt x="10214" y="22390"/>
                  </a:lnTo>
                  <a:lnTo>
                    <a:pt x="13921" y="27442"/>
                  </a:lnTo>
                  <a:lnTo>
                    <a:pt x="16175" y="30640"/>
                  </a:lnTo>
                  <a:lnTo>
                    <a:pt x="17810" y="32894"/>
                  </a:lnTo>
                  <a:lnTo>
                    <a:pt x="20427" y="36601"/>
                  </a:lnTo>
                  <a:lnTo>
                    <a:pt x="23008" y="40090"/>
                  </a:lnTo>
                  <a:lnTo>
                    <a:pt x="26134" y="44270"/>
                  </a:lnTo>
                  <a:lnTo>
                    <a:pt x="30786" y="49940"/>
                  </a:lnTo>
                  <a:lnTo>
                    <a:pt x="33984" y="53393"/>
                  </a:lnTo>
                  <a:lnTo>
                    <a:pt x="35620" y="54992"/>
                  </a:lnTo>
                  <a:lnTo>
                    <a:pt x="44706" y="54992"/>
                  </a:lnTo>
                  <a:lnTo>
                    <a:pt x="44997" y="54956"/>
                  </a:lnTo>
                  <a:lnTo>
                    <a:pt x="45469" y="54737"/>
                  </a:lnTo>
                  <a:lnTo>
                    <a:pt x="45869" y="54374"/>
                  </a:lnTo>
                  <a:lnTo>
                    <a:pt x="46051" y="53902"/>
                  </a:lnTo>
                  <a:lnTo>
                    <a:pt x="46087" y="53611"/>
                  </a:lnTo>
                  <a:lnTo>
                    <a:pt x="46087" y="44524"/>
                  </a:lnTo>
                  <a:lnTo>
                    <a:pt x="44488" y="42998"/>
                  </a:lnTo>
                  <a:lnTo>
                    <a:pt x="41181" y="39363"/>
                  </a:lnTo>
                  <a:lnTo>
                    <a:pt x="35983" y="32821"/>
                  </a:lnTo>
                  <a:lnTo>
                    <a:pt x="32094" y="27478"/>
                  </a:lnTo>
                  <a:lnTo>
                    <a:pt x="30967" y="25915"/>
                  </a:lnTo>
                  <a:lnTo>
                    <a:pt x="29841" y="24280"/>
                  </a:lnTo>
                  <a:lnTo>
                    <a:pt x="28205" y="22026"/>
                  </a:lnTo>
                  <a:lnTo>
                    <a:pt x="25552" y="18319"/>
                  </a:lnTo>
                  <a:lnTo>
                    <a:pt x="23008" y="14830"/>
                  </a:lnTo>
                  <a:lnTo>
                    <a:pt x="20027" y="10868"/>
                  </a:lnTo>
                  <a:lnTo>
                    <a:pt x="15593" y="5416"/>
                  </a:lnTo>
                  <a:lnTo>
                    <a:pt x="12577" y="2109"/>
                  </a:lnTo>
                  <a:lnTo>
                    <a:pt x="11050" y="582"/>
                  </a:lnTo>
                  <a:lnTo>
                    <a:pt x="10432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Google Shape;297;p32">
              <a:extLst>
                <a:ext uri="{FF2B5EF4-FFF2-40B4-BE49-F238E27FC236}">
                  <a16:creationId xmlns:a16="http://schemas.microsoft.com/office/drawing/2014/main" id="{09847481-6B94-C26D-AAEA-A63B306E84B6}"/>
                </a:ext>
              </a:extLst>
            </p:cNvPr>
            <p:cNvSpPr/>
            <p:nvPr/>
          </p:nvSpPr>
          <p:spPr>
            <a:xfrm>
              <a:off x="5325445" y="3015874"/>
              <a:ext cx="1493064" cy="1780358"/>
            </a:xfrm>
            <a:custGeom>
              <a:avLst/>
              <a:gdLst/>
              <a:ahLst/>
              <a:cxnLst/>
              <a:rect l="l" t="t" r="r" b="b"/>
              <a:pathLst>
                <a:path w="46087" h="54955" extrusionOk="0">
                  <a:moveTo>
                    <a:pt x="35619" y="0"/>
                  </a:moveTo>
                  <a:lnTo>
                    <a:pt x="35038" y="545"/>
                  </a:lnTo>
                  <a:lnTo>
                    <a:pt x="33475" y="2072"/>
                  </a:lnTo>
                  <a:lnTo>
                    <a:pt x="30458" y="5379"/>
                  </a:lnTo>
                  <a:lnTo>
                    <a:pt x="26024" y="10831"/>
                  </a:lnTo>
                  <a:lnTo>
                    <a:pt x="23080" y="14829"/>
                  </a:lnTo>
                  <a:lnTo>
                    <a:pt x="20499" y="18318"/>
                  </a:lnTo>
                  <a:lnTo>
                    <a:pt x="17882" y="21989"/>
                  </a:lnTo>
                  <a:lnTo>
                    <a:pt x="16247" y="24279"/>
                  </a:lnTo>
                  <a:lnTo>
                    <a:pt x="15084" y="25878"/>
                  </a:lnTo>
                  <a:lnTo>
                    <a:pt x="13993" y="27441"/>
                  </a:lnTo>
                  <a:lnTo>
                    <a:pt x="10104" y="32784"/>
                  </a:lnTo>
                  <a:lnTo>
                    <a:pt x="4907" y="39363"/>
                  </a:lnTo>
                  <a:lnTo>
                    <a:pt x="1599" y="42961"/>
                  </a:lnTo>
                  <a:lnTo>
                    <a:pt x="0" y="44524"/>
                  </a:lnTo>
                  <a:lnTo>
                    <a:pt x="0" y="53610"/>
                  </a:lnTo>
                  <a:lnTo>
                    <a:pt x="37" y="53865"/>
                  </a:lnTo>
                  <a:lnTo>
                    <a:pt x="218" y="54373"/>
                  </a:lnTo>
                  <a:lnTo>
                    <a:pt x="582" y="54737"/>
                  </a:lnTo>
                  <a:lnTo>
                    <a:pt x="1091" y="54955"/>
                  </a:lnTo>
                  <a:lnTo>
                    <a:pt x="10468" y="54955"/>
                  </a:lnTo>
                  <a:lnTo>
                    <a:pt x="12103" y="53356"/>
                  </a:lnTo>
                  <a:lnTo>
                    <a:pt x="15302" y="49939"/>
                  </a:lnTo>
                  <a:lnTo>
                    <a:pt x="19954" y="44269"/>
                  </a:lnTo>
                  <a:lnTo>
                    <a:pt x="23080" y="40053"/>
                  </a:lnTo>
                  <a:lnTo>
                    <a:pt x="25624" y="36564"/>
                  </a:lnTo>
                  <a:lnTo>
                    <a:pt x="28277" y="32893"/>
                  </a:lnTo>
                  <a:lnTo>
                    <a:pt x="29913" y="30603"/>
                  </a:lnTo>
                  <a:lnTo>
                    <a:pt x="32166" y="27441"/>
                  </a:lnTo>
                  <a:lnTo>
                    <a:pt x="35873" y="22353"/>
                  </a:lnTo>
                  <a:lnTo>
                    <a:pt x="40816" y="16065"/>
                  </a:lnTo>
                  <a:lnTo>
                    <a:pt x="43942" y="12503"/>
                  </a:lnTo>
                  <a:lnTo>
                    <a:pt x="45505" y="10977"/>
                  </a:lnTo>
                  <a:lnTo>
                    <a:pt x="45796" y="10722"/>
                  </a:lnTo>
                  <a:lnTo>
                    <a:pt x="46087" y="10431"/>
                  </a:lnTo>
                  <a:lnTo>
                    <a:pt x="36709" y="10431"/>
                  </a:lnTo>
                  <a:lnTo>
                    <a:pt x="36237" y="10213"/>
                  </a:lnTo>
                  <a:lnTo>
                    <a:pt x="35837" y="9850"/>
                  </a:lnTo>
                  <a:lnTo>
                    <a:pt x="35655" y="9341"/>
                  </a:lnTo>
                  <a:lnTo>
                    <a:pt x="35619" y="9087"/>
                  </a:lnTo>
                  <a:lnTo>
                    <a:pt x="35619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Google Shape;296;p32">
              <a:extLst>
                <a:ext uri="{FF2B5EF4-FFF2-40B4-BE49-F238E27FC236}">
                  <a16:creationId xmlns:a16="http://schemas.microsoft.com/office/drawing/2014/main" id="{0F5B532D-7D59-DA20-0F1C-C85DB0176EE7}"/>
                </a:ext>
              </a:extLst>
            </p:cNvPr>
            <p:cNvSpPr/>
            <p:nvPr/>
          </p:nvSpPr>
          <p:spPr>
            <a:xfrm>
              <a:off x="3883041" y="2640273"/>
              <a:ext cx="1782755" cy="713568"/>
            </a:xfrm>
            <a:custGeom>
              <a:avLst/>
              <a:gdLst/>
              <a:ahLst/>
              <a:cxnLst/>
              <a:rect l="l" t="t" r="r" b="b"/>
              <a:pathLst>
                <a:path w="55029" h="22026" extrusionOk="0">
                  <a:moveTo>
                    <a:pt x="27587" y="0"/>
                  </a:moveTo>
                  <a:lnTo>
                    <a:pt x="25661" y="36"/>
                  </a:lnTo>
                  <a:lnTo>
                    <a:pt x="21845" y="436"/>
                  </a:lnTo>
                  <a:lnTo>
                    <a:pt x="18065" y="1163"/>
                  </a:lnTo>
                  <a:lnTo>
                    <a:pt x="14430" y="2290"/>
                  </a:lnTo>
                  <a:lnTo>
                    <a:pt x="10904" y="3744"/>
                  </a:lnTo>
                  <a:lnTo>
                    <a:pt x="7561" y="5525"/>
                  </a:lnTo>
                  <a:lnTo>
                    <a:pt x="4362" y="7669"/>
                  </a:lnTo>
                  <a:lnTo>
                    <a:pt x="1418" y="10104"/>
                  </a:lnTo>
                  <a:lnTo>
                    <a:pt x="1" y="11449"/>
                  </a:lnTo>
                  <a:lnTo>
                    <a:pt x="9087" y="11449"/>
                  </a:lnTo>
                  <a:lnTo>
                    <a:pt x="9378" y="11485"/>
                  </a:lnTo>
                  <a:lnTo>
                    <a:pt x="9850" y="11667"/>
                  </a:lnTo>
                  <a:lnTo>
                    <a:pt x="10250" y="12067"/>
                  </a:lnTo>
                  <a:lnTo>
                    <a:pt x="10432" y="12539"/>
                  </a:lnTo>
                  <a:lnTo>
                    <a:pt x="10468" y="12830"/>
                  </a:lnTo>
                  <a:lnTo>
                    <a:pt x="10468" y="21916"/>
                  </a:lnTo>
                  <a:lnTo>
                    <a:pt x="11341" y="21081"/>
                  </a:lnTo>
                  <a:lnTo>
                    <a:pt x="13158" y="19554"/>
                  </a:lnTo>
                  <a:lnTo>
                    <a:pt x="15157" y="18209"/>
                  </a:lnTo>
                  <a:lnTo>
                    <a:pt x="17229" y="17119"/>
                  </a:lnTo>
                  <a:lnTo>
                    <a:pt x="19409" y="16210"/>
                  </a:lnTo>
                  <a:lnTo>
                    <a:pt x="21699" y="15520"/>
                  </a:lnTo>
                  <a:lnTo>
                    <a:pt x="24025" y="15047"/>
                  </a:lnTo>
                  <a:lnTo>
                    <a:pt x="26388" y="14829"/>
                  </a:lnTo>
                  <a:lnTo>
                    <a:pt x="27623" y="14793"/>
                  </a:lnTo>
                  <a:lnTo>
                    <a:pt x="28859" y="14829"/>
                  </a:lnTo>
                  <a:lnTo>
                    <a:pt x="31222" y="15047"/>
                  </a:lnTo>
                  <a:lnTo>
                    <a:pt x="33475" y="15483"/>
                  </a:lnTo>
                  <a:lnTo>
                    <a:pt x="35620" y="16174"/>
                  </a:lnTo>
                  <a:lnTo>
                    <a:pt x="37691" y="17046"/>
                  </a:lnTo>
                  <a:lnTo>
                    <a:pt x="39727" y="18209"/>
                  </a:lnTo>
                  <a:lnTo>
                    <a:pt x="41689" y="19554"/>
                  </a:lnTo>
                  <a:lnTo>
                    <a:pt x="43616" y="21153"/>
                  </a:lnTo>
                  <a:lnTo>
                    <a:pt x="44597" y="22025"/>
                  </a:lnTo>
                  <a:lnTo>
                    <a:pt x="53974" y="22025"/>
                  </a:lnTo>
                  <a:lnTo>
                    <a:pt x="54447" y="21807"/>
                  </a:lnTo>
                  <a:lnTo>
                    <a:pt x="54810" y="21444"/>
                  </a:lnTo>
                  <a:lnTo>
                    <a:pt x="55028" y="20935"/>
                  </a:lnTo>
                  <a:lnTo>
                    <a:pt x="55028" y="20681"/>
                  </a:lnTo>
                  <a:lnTo>
                    <a:pt x="55028" y="11594"/>
                  </a:lnTo>
                  <a:lnTo>
                    <a:pt x="54447" y="11049"/>
                  </a:lnTo>
                  <a:lnTo>
                    <a:pt x="53865" y="10504"/>
                  </a:lnTo>
                  <a:lnTo>
                    <a:pt x="52375" y="9195"/>
                  </a:lnTo>
                  <a:lnTo>
                    <a:pt x="49322" y="6869"/>
                  </a:lnTo>
                  <a:lnTo>
                    <a:pt x="46233" y="4870"/>
                  </a:lnTo>
                  <a:lnTo>
                    <a:pt x="43070" y="3235"/>
                  </a:lnTo>
                  <a:lnTo>
                    <a:pt x="39799" y="1963"/>
                  </a:lnTo>
                  <a:lnTo>
                    <a:pt x="36456" y="981"/>
                  </a:lnTo>
                  <a:lnTo>
                    <a:pt x="33003" y="363"/>
                  </a:lnTo>
                  <a:lnTo>
                    <a:pt x="29441" y="36"/>
                  </a:lnTo>
                  <a:lnTo>
                    <a:pt x="27587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Google Shape;298;p32">
              <a:extLst>
                <a:ext uri="{FF2B5EF4-FFF2-40B4-BE49-F238E27FC236}">
                  <a16:creationId xmlns:a16="http://schemas.microsoft.com/office/drawing/2014/main" id="{14021612-BEED-E898-A631-F6FDB65F933A}"/>
                </a:ext>
              </a:extLst>
            </p:cNvPr>
            <p:cNvSpPr/>
            <p:nvPr/>
          </p:nvSpPr>
          <p:spPr>
            <a:xfrm>
              <a:off x="6481694" y="4458248"/>
              <a:ext cx="1782755" cy="711237"/>
            </a:xfrm>
            <a:custGeom>
              <a:avLst/>
              <a:gdLst/>
              <a:ahLst/>
              <a:cxnLst/>
              <a:rect l="l" t="t" r="r" b="b"/>
              <a:pathLst>
                <a:path w="55029" h="21954" extrusionOk="0">
                  <a:moveTo>
                    <a:pt x="10468" y="1"/>
                  </a:moveTo>
                  <a:lnTo>
                    <a:pt x="10468" y="9087"/>
                  </a:lnTo>
                  <a:lnTo>
                    <a:pt x="10432" y="9342"/>
                  </a:lnTo>
                  <a:lnTo>
                    <a:pt x="10250" y="9850"/>
                  </a:lnTo>
                  <a:lnTo>
                    <a:pt x="9850" y="10214"/>
                  </a:lnTo>
                  <a:lnTo>
                    <a:pt x="9378" y="10432"/>
                  </a:lnTo>
                  <a:lnTo>
                    <a:pt x="1" y="10432"/>
                  </a:lnTo>
                  <a:lnTo>
                    <a:pt x="546" y="10941"/>
                  </a:lnTo>
                  <a:lnTo>
                    <a:pt x="837" y="11195"/>
                  </a:lnTo>
                  <a:lnTo>
                    <a:pt x="1127" y="11450"/>
                  </a:lnTo>
                  <a:lnTo>
                    <a:pt x="2618" y="12758"/>
                  </a:lnTo>
                  <a:lnTo>
                    <a:pt x="5671" y="15084"/>
                  </a:lnTo>
                  <a:lnTo>
                    <a:pt x="8760" y="17083"/>
                  </a:lnTo>
                  <a:lnTo>
                    <a:pt x="11922" y="18719"/>
                  </a:lnTo>
                  <a:lnTo>
                    <a:pt x="15157" y="19991"/>
                  </a:lnTo>
                  <a:lnTo>
                    <a:pt x="18501" y="20972"/>
                  </a:lnTo>
                  <a:lnTo>
                    <a:pt x="21954" y="21590"/>
                  </a:lnTo>
                  <a:lnTo>
                    <a:pt x="25552" y="21917"/>
                  </a:lnTo>
                  <a:lnTo>
                    <a:pt x="27369" y="21953"/>
                  </a:lnTo>
                  <a:lnTo>
                    <a:pt x="27514" y="21953"/>
                  </a:lnTo>
                  <a:lnTo>
                    <a:pt x="29441" y="21917"/>
                  </a:lnTo>
                  <a:lnTo>
                    <a:pt x="33293" y="21517"/>
                  </a:lnTo>
                  <a:lnTo>
                    <a:pt x="37037" y="20754"/>
                  </a:lnTo>
                  <a:lnTo>
                    <a:pt x="40672" y="19627"/>
                  </a:lnTo>
                  <a:lnTo>
                    <a:pt x="44161" y="18174"/>
                  </a:lnTo>
                  <a:lnTo>
                    <a:pt x="47505" y="16356"/>
                  </a:lnTo>
                  <a:lnTo>
                    <a:pt x="50667" y="14212"/>
                  </a:lnTo>
                  <a:lnTo>
                    <a:pt x="53647" y="11777"/>
                  </a:lnTo>
                  <a:lnTo>
                    <a:pt x="55028" y="10432"/>
                  </a:lnTo>
                  <a:lnTo>
                    <a:pt x="55028" y="1345"/>
                  </a:lnTo>
                  <a:lnTo>
                    <a:pt x="54992" y="1055"/>
                  </a:lnTo>
                  <a:lnTo>
                    <a:pt x="54810" y="582"/>
                  </a:lnTo>
                  <a:lnTo>
                    <a:pt x="54447" y="219"/>
                  </a:lnTo>
                  <a:lnTo>
                    <a:pt x="53938" y="1"/>
                  </a:lnTo>
                  <a:lnTo>
                    <a:pt x="44633" y="1"/>
                  </a:lnTo>
                  <a:lnTo>
                    <a:pt x="44561" y="37"/>
                  </a:lnTo>
                  <a:lnTo>
                    <a:pt x="43688" y="873"/>
                  </a:lnTo>
                  <a:lnTo>
                    <a:pt x="41871" y="2400"/>
                  </a:lnTo>
                  <a:lnTo>
                    <a:pt x="39908" y="3708"/>
                  </a:lnTo>
                  <a:lnTo>
                    <a:pt x="37837" y="4835"/>
                  </a:lnTo>
                  <a:lnTo>
                    <a:pt x="35656" y="5743"/>
                  </a:lnTo>
                  <a:lnTo>
                    <a:pt x="33402" y="6434"/>
                  </a:lnTo>
                  <a:lnTo>
                    <a:pt x="31076" y="6906"/>
                  </a:lnTo>
                  <a:lnTo>
                    <a:pt x="28714" y="7124"/>
                  </a:lnTo>
                  <a:lnTo>
                    <a:pt x="27514" y="7161"/>
                  </a:lnTo>
                  <a:lnTo>
                    <a:pt x="26206" y="7161"/>
                  </a:lnTo>
                  <a:lnTo>
                    <a:pt x="23916" y="6943"/>
                  </a:lnTo>
                  <a:lnTo>
                    <a:pt x="21735" y="6507"/>
                  </a:lnTo>
                  <a:lnTo>
                    <a:pt x="19664" y="5889"/>
                  </a:lnTo>
                  <a:lnTo>
                    <a:pt x="17628" y="5053"/>
                  </a:lnTo>
                  <a:lnTo>
                    <a:pt x="15702" y="4035"/>
                  </a:lnTo>
                  <a:lnTo>
                    <a:pt x="13812" y="2763"/>
                  </a:lnTo>
                  <a:lnTo>
                    <a:pt x="11922" y="1309"/>
                  </a:lnTo>
                  <a:lnTo>
                    <a:pt x="10977" y="473"/>
                  </a:lnTo>
                  <a:lnTo>
                    <a:pt x="10468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Google Shape;299;p32">
              <a:extLst>
                <a:ext uri="{FF2B5EF4-FFF2-40B4-BE49-F238E27FC236}">
                  <a16:creationId xmlns:a16="http://schemas.microsoft.com/office/drawing/2014/main" id="{2531B4CA-B83D-3802-9F84-45108F35D007}"/>
                </a:ext>
              </a:extLst>
            </p:cNvPr>
            <p:cNvSpPr/>
            <p:nvPr/>
          </p:nvSpPr>
          <p:spPr>
            <a:xfrm>
              <a:off x="7927629" y="3013509"/>
              <a:ext cx="706507" cy="1782722"/>
            </a:xfrm>
            <a:custGeom>
              <a:avLst/>
              <a:gdLst/>
              <a:ahLst/>
              <a:cxnLst/>
              <a:rect l="l" t="t" r="r" b="b"/>
              <a:pathLst>
                <a:path w="21808" h="55028" extrusionOk="0">
                  <a:moveTo>
                    <a:pt x="1345" y="1"/>
                  </a:moveTo>
                  <a:lnTo>
                    <a:pt x="1054" y="37"/>
                  </a:lnTo>
                  <a:lnTo>
                    <a:pt x="582" y="219"/>
                  </a:lnTo>
                  <a:lnTo>
                    <a:pt x="218" y="618"/>
                  </a:lnTo>
                  <a:lnTo>
                    <a:pt x="0" y="1091"/>
                  </a:lnTo>
                  <a:lnTo>
                    <a:pt x="0" y="1382"/>
                  </a:lnTo>
                  <a:lnTo>
                    <a:pt x="0" y="10468"/>
                  </a:lnTo>
                  <a:lnTo>
                    <a:pt x="218" y="10723"/>
                  </a:lnTo>
                  <a:lnTo>
                    <a:pt x="473" y="10977"/>
                  </a:lnTo>
                  <a:lnTo>
                    <a:pt x="1309" y="11849"/>
                  </a:lnTo>
                  <a:lnTo>
                    <a:pt x="2763" y="13776"/>
                  </a:lnTo>
                  <a:lnTo>
                    <a:pt x="3998" y="15775"/>
                  </a:lnTo>
                  <a:lnTo>
                    <a:pt x="5052" y="17846"/>
                  </a:lnTo>
                  <a:lnTo>
                    <a:pt x="5852" y="20027"/>
                  </a:lnTo>
                  <a:lnTo>
                    <a:pt x="6470" y="22208"/>
                  </a:lnTo>
                  <a:lnTo>
                    <a:pt x="6870" y="24461"/>
                  </a:lnTo>
                  <a:lnTo>
                    <a:pt x="7051" y="26751"/>
                  </a:lnTo>
                  <a:lnTo>
                    <a:pt x="7015" y="29004"/>
                  </a:lnTo>
                  <a:lnTo>
                    <a:pt x="6761" y="31258"/>
                  </a:lnTo>
                  <a:lnTo>
                    <a:pt x="6288" y="33511"/>
                  </a:lnTo>
                  <a:lnTo>
                    <a:pt x="5634" y="35692"/>
                  </a:lnTo>
                  <a:lnTo>
                    <a:pt x="4762" y="37836"/>
                  </a:lnTo>
                  <a:lnTo>
                    <a:pt x="3671" y="39872"/>
                  </a:lnTo>
                  <a:lnTo>
                    <a:pt x="2363" y="41834"/>
                  </a:lnTo>
                  <a:lnTo>
                    <a:pt x="836" y="43688"/>
                  </a:lnTo>
                  <a:lnTo>
                    <a:pt x="0" y="44597"/>
                  </a:lnTo>
                  <a:lnTo>
                    <a:pt x="9341" y="44597"/>
                  </a:lnTo>
                  <a:lnTo>
                    <a:pt x="9850" y="44815"/>
                  </a:lnTo>
                  <a:lnTo>
                    <a:pt x="10213" y="45178"/>
                  </a:lnTo>
                  <a:lnTo>
                    <a:pt x="10432" y="45651"/>
                  </a:lnTo>
                  <a:lnTo>
                    <a:pt x="10432" y="45941"/>
                  </a:lnTo>
                  <a:lnTo>
                    <a:pt x="10432" y="55028"/>
                  </a:lnTo>
                  <a:lnTo>
                    <a:pt x="11776" y="53647"/>
                  </a:lnTo>
                  <a:lnTo>
                    <a:pt x="14211" y="50666"/>
                  </a:lnTo>
                  <a:lnTo>
                    <a:pt x="16320" y="47504"/>
                  </a:lnTo>
                  <a:lnTo>
                    <a:pt x="18100" y="44124"/>
                  </a:lnTo>
                  <a:lnTo>
                    <a:pt x="19554" y="40635"/>
                  </a:lnTo>
                  <a:lnTo>
                    <a:pt x="20645" y="37000"/>
                  </a:lnTo>
                  <a:lnTo>
                    <a:pt x="21372" y="33257"/>
                  </a:lnTo>
                  <a:lnTo>
                    <a:pt x="21771" y="29441"/>
                  </a:lnTo>
                  <a:lnTo>
                    <a:pt x="21808" y="27514"/>
                  </a:lnTo>
                  <a:lnTo>
                    <a:pt x="21771" y="25588"/>
                  </a:lnTo>
                  <a:lnTo>
                    <a:pt x="21372" y="21772"/>
                  </a:lnTo>
                  <a:lnTo>
                    <a:pt x="20645" y="18028"/>
                  </a:lnTo>
                  <a:lnTo>
                    <a:pt x="19554" y="14393"/>
                  </a:lnTo>
                  <a:lnTo>
                    <a:pt x="18100" y="10868"/>
                  </a:lnTo>
                  <a:lnTo>
                    <a:pt x="16320" y="7524"/>
                  </a:lnTo>
                  <a:lnTo>
                    <a:pt x="14211" y="4362"/>
                  </a:lnTo>
                  <a:lnTo>
                    <a:pt x="11776" y="1382"/>
                  </a:lnTo>
                  <a:lnTo>
                    <a:pt x="10432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Google Shape;300;p32">
              <a:extLst>
                <a:ext uri="{FF2B5EF4-FFF2-40B4-BE49-F238E27FC236}">
                  <a16:creationId xmlns:a16="http://schemas.microsoft.com/office/drawing/2014/main" id="{E1F00AC4-6C48-8262-4223-BDE3493807A3}"/>
                </a:ext>
              </a:extLst>
            </p:cNvPr>
            <p:cNvSpPr/>
            <p:nvPr/>
          </p:nvSpPr>
          <p:spPr>
            <a:xfrm>
              <a:off x="6482893" y="2640273"/>
              <a:ext cx="1781556" cy="712403"/>
            </a:xfrm>
            <a:custGeom>
              <a:avLst/>
              <a:gdLst/>
              <a:ahLst/>
              <a:cxnLst/>
              <a:rect l="l" t="t" r="r" b="b"/>
              <a:pathLst>
                <a:path w="54992" h="21990" extrusionOk="0">
                  <a:moveTo>
                    <a:pt x="27368" y="0"/>
                  </a:moveTo>
                  <a:lnTo>
                    <a:pt x="25515" y="36"/>
                  </a:lnTo>
                  <a:lnTo>
                    <a:pt x="21917" y="363"/>
                  </a:lnTo>
                  <a:lnTo>
                    <a:pt x="18464" y="981"/>
                  </a:lnTo>
                  <a:lnTo>
                    <a:pt x="15120" y="1963"/>
                  </a:lnTo>
                  <a:lnTo>
                    <a:pt x="11885" y="3235"/>
                  </a:lnTo>
                  <a:lnTo>
                    <a:pt x="8723" y="4870"/>
                  </a:lnTo>
                  <a:lnTo>
                    <a:pt x="5634" y="6869"/>
                  </a:lnTo>
                  <a:lnTo>
                    <a:pt x="2581" y="9195"/>
                  </a:lnTo>
                  <a:lnTo>
                    <a:pt x="1090" y="10504"/>
                  </a:lnTo>
                  <a:lnTo>
                    <a:pt x="545" y="11013"/>
                  </a:lnTo>
                  <a:lnTo>
                    <a:pt x="0" y="11522"/>
                  </a:lnTo>
                  <a:lnTo>
                    <a:pt x="0" y="20608"/>
                  </a:lnTo>
                  <a:lnTo>
                    <a:pt x="0" y="20899"/>
                  </a:lnTo>
                  <a:lnTo>
                    <a:pt x="218" y="21371"/>
                  </a:lnTo>
                  <a:lnTo>
                    <a:pt x="582" y="21735"/>
                  </a:lnTo>
                  <a:lnTo>
                    <a:pt x="1054" y="21953"/>
                  </a:lnTo>
                  <a:lnTo>
                    <a:pt x="10431" y="21953"/>
                  </a:lnTo>
                  <a:lnTo>
                    <a:pt x="11413" y="21081"/>
                  </a:lnTo>
                  <a:lnTo>
                    <a:pt x="13339" y="19518"/>
                  </a:lnTo>
                  <a:lnTo>
                    <a:pt x="15302" y="18173"/>
                  </a:lnTo>
                  <a:lnTo>
                    <a:pt x="17301" y="17046"/>
                  </a:lnTo>
                  <a:lnTo>
                    <a:pt x="19372" y="16137"/>
                  </a:lnTo>
                  <a:lnTo>
                    <a:pt x="21517" y="15483"/>
                  </a:lnTo>
                  <a:lnTo>
                    <a:pt x="23770" y="15047"/>
                  </a:lnTo>
                  <a:lnTo>
                    <a:pt x="26133" y="14829"/>
                  </a:lnTo>
                  <a:lnTo>
                    <a:pt x="27368" y="14793"/>
                  </a:lnTo>
                  <a:lnTo>
                    <a:pt x="27514" y="14793"/>
                  </a:lnTo>
                  <a:lnTo>
                    <a:pt x="28713" y="14829"/>
                  </a:lnTo>
                  <a:lnTo>
                    <a:pt x="31076" y="15083"/>
                  </a:lnTo>
                  <a:lnTo>
                    <a:pt x="33402" y="15556"/>
                  </a:lnTo>
                  <a:lnTo>
                    <a:pt x="35655" y="16247"/>
                  </a:lnTo>
                  <a:lnTo>
                    <a:pt x="37800" y="17155"/>
                  </a:lnTo>
                  <a:lnTo>
                    <a:pt x="39908" y="18282"/>
                  </a:lnTo>
                  <a:lnTo>
                    <a:pt x="41870" y="19627"/>
                  </a:lnTo>
                  <a:lnTo>
                    <a:pt x="43688" y="21153"/>
                  </a:lnTo>
                  <a:lnTo>
                    <a:pt x="44560" y="21989"/>
                  </a:lnTo>
                  <a:lnTo>
                    <a:pt x="44560" y="12903"/>
                  </a:lnTo>
                  <a:lnTo>
                    <a:pt x="44560" y="12612"/>
                  </a:lnTo>
                  <a:lnTo>
                    <a:pt x="44778" y="12139"/>
                  </a:lnTo>
                  <a:lnTo>
                    <a:pt x="45141" y="11740"/>
                  </a:lnTo>
                  <a:lnTo>
                    <a:pt x="45614" y="11558"/>
                  </a:lnTo>
                  <a:lnTo>
                    <a:pt x="45905" y="11522"/>
                  </a:lnTo>
                  <a:lnTo>
                    <a:pt x="54991" y="11522"/>
                  </a:lnTo>
                  <a:lnTo>
                    <a:pt x="53610" y="10177"/>
                  </a:lnTo>
                  <a:lnTo>
                    <a:pt x="50666" y="7742"/>
                  </a:lnTo>
                  <a:lnTo>
                    <a:pt x="47468" y="5597"/>
                  </a:lnTo>
                  <a:lnTo>
                    <a:pt x="44124" y="3780"/>
                  </a:lnTo>
                  <a:lnTo>
                    <a:pt x="40635" y="2326"/>
                  </a:lnTo>
                  <a:lnTo>
                    <a:pt x="37000" y="1199"/>
                  </a:lnTo>
                  <a:lnTo>
                    <a:pt x="33256" y="436"/>
                  </a:lnTo>
                  <a:lnTo>
                    <a:pt x="29440" y="36"/>
                  </a:lnTo>
                  <a:lnTo>
                    <a:pt x="2747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Google Shape;301;p32">
              <a:extLst>
                <a:ext uri="{FF2B5EF4-FFF2-40B4-BE49-F238E27FC236}">
                  <a16:creationId xmlns:a16="http://schemas.microsoft.com/office/drawing/2014/main" id="{9B77B6F3-2DC7-5ABE-0982-5742C2005EA5}"/>
                </a:ext>
              </a:extLst>
            </p:cNvPr>
            <p:cNvSpPr/>
            <p:nvPr/>
          </p:nvSpPr>
          <p:spPr>
            <a:xfrm>
              <a:off x="3884238" y="4454717"/>
              <a:ext cx="1781556" cy="713601"/>
            </a:xfrm>
            <a:custGeom>
              <a:avLst/>
              <a:gdLst/>
              <a:ahLst/>
              <a:cxnLst/>
              <a:rect l="l" t="t" r="r" b="b"/>
              <a:pathLst>
                <a:path w="54992" h="22027" extrusionOk="0">
                  <a:moveTo>
                    <a:pt x="44524" y="1"/>
                  </a:moveTo>
                  <a:lnTo>
                    <a:pt x="43579" y="909"/>
                  </a:lnTo>
                  <a:lnTo>
                    <a:pt x="41616" y="2472"/>
                  </a:lnTo>
                  <a:lnTo>
                    <a:pt x="39653" y="3853"/>
                  </a:lnTo>
                  <a:lnTo>
                    <a:pt x="37654" y="4980"/>
                  </a:lnTo>
                  <a:lnTo>
                    <a:pt x="35583" y="5889"/>
                  </a:lnTo>
                  <a:lnTo>
                    <a:pt x="33438" y="6579"/>
                  </a:lnTo>
                  <a:lnTo>
                    <a:pt x="31185" y="7015"/>
                  </a:lnTo>
                  <a:lnTo>
                    <a:pt x="28822" y="7233"/>
                  </a:lnTo>
                  <a:lnTo>
                    <a:pt x="27586" y="7270"/>
                  </a:lnTo>
                  <a:lnTo>
                    <a:pt x="26423" y="7270"/>
                  </a:lnTo>
                  <a:lnTo>
                    <a:pt x="24134" y="7052"/>
                  </a:lnTo>
                  <a:lnTo>
                    <a:pt x="21917" y="6616"/>
                  </a:lnTo>
                  <a:lnTo>
                    <a:pt x="19736" y="5961"/>
                  </a:lnTo>
                  <a:lnTo>
                    <a:pt x="17628" y="5125"/>
                  </a:lnTo>
                  <a:lnTo>
                    <a:pt x="15592" y="4108"/>
                  </a:lnTo>
                  <a:lnTo>
                    <a:pt x="13702" y="2908"/>
                  </a:lnTo>
                  <a:lnTo>
                    <a:pt x="11885" y="1491"/>
                  </a:lnTo>
                  <a:lnTo>
                    <a:pt x="11013" y="728"/>
                  </a:lnTo>
                  <a:lnTo>
                    <a:pt x="10722" y="437"/>
                  </a:lnTo>
                  <a:lnTo>
                    <a:pt x="10431" y="146"/>
                  </a:lnTo>
                  <a:lnTo>
                    <a:pt x="1345" y="146"/>
                  </a:lnTo>
                  <a:lnTo>
                    <a:pt x="1090" y="182"/>
                  </a:lnTo>
                  <a:lnTo>
                    <a:pt x="582" y="364"/>
                  </a:lnTo>
                  <a:lnTo>
                    <a:pt x="218" y="764"/>
                  </a:lnTo>
                  <a:lnTo>
                    <a:pt x="0" y="1236"/>
                  </a:lnTo>
                  <a:lnTo>
                    <a:pt x="0" y="1527"/>
                  </a:lnTo>
                  <a:lnTo>
                    <a:pt x="0" y="10614"/>
                  </a:lnTo>
                  <a:lnTo>
                    <a:pt x="291" y="10904"/>
                  </a:lnTo>
                  <a:lnTo>
                    <a:pt x="582" y="11195"/>
                  </a:lnTo>
                  <a:lnTo>
                    <a:pt x="1963" y="12467"/>
                  </a:lnTo>
                  <a:lnTo>
                    <a:pt x="4870" y="14793"/>
                  </a:lnTo>
                  <a:lnTo>
                    <a:pt x="8033" y="16829"/>
                  </a:lnTo>
                  <a:lnTo>
                    <a:pt x="11304" y="18501"/>
                  </a:lnTo>
                  <a:lnTo>
                    <a:pt x="14756" y="19882"/>
                  </a:lnTo>
                  <a:lnTo>
                    <a:pt x="18318" y="20936"/>
                  </a:lnTo>
                  <a:lnTo>
                    <a:pt x="21953" y="21663"/>
                  </a:lnTo>
                  <a:lnTo>
                    <a:pt x="25697" y="21990"/>
                  </a:lnTo>
                  <a:lnTo>
                    <a:pt x="27586" y="22026"/>
                  </a:lnTo>
                  <a:lnTo>
                    <a:pt x="29404" y="21990"/>
                  </a:lnTo>
                  <a:lnTo>
                    <a:pt x="33002" y="21699"/>
                  </a:lnTo>
                  <a:lnTo>
                    <a:pt x="36455" y="21045"/>
                  </a:lnTo>
                  <a:lnTo>
                    <a:pt x="39799" y="20100"/>
                  </a:lnTo>
                  <a:lnTo>
                    <a:pt x="43033" y="18791"/>
                  </a:lnTo>
                  <a:lnTo>
                    <a:pt x="46196" y="17156"/>
                  </a:lnTo>
                  <a:lnTo>
                    <a:pt x="49285" y="15193"/>
                  </a:lnTo>
                  <a:lnTo>
                    <a:pt x="52338" y="12867"/>
                  </a:lnTo>
                  <a:lnTo>
                    <a:pt x="53828" y="11559"/>
                  </a:lnTo>
                  <a:lnTo>
                    <a:pt x="54446" y="11013"/>
                  </a:lnTo>
                  <a:lnTo>
                    <a:pt x="54991" y="10468"/>
                  </a:lnTo>
                  <a:lnTo>
                    <a:pt x="45905" y="10468"/>
                  </a:lnTo>
                  <a:lnTo>
                    <a:pt x="45614" y="10432"/>
                  </a:lnTo>
                  <a:lnTo>
                    <a:pt x="45141" y="10214"/>
                  </a:lnTo>
                  <a:lnTo>
                    <a:pt x="44742" y="9850"/>
                  </a:lnTo>
                  <a:lnTo>
                    <a:pt x="44560" y="9378"/>
                  </a:lnTo>
                  <a:lnTo>
                    <a:pt x="44524" y="9087"/>
                  </a:lnTo>
                  <a:lnTo>
                    <a:pt x="44524" y="1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TextBox 63">
              <a:extLst>
                <a:ext uri="{FF2B5EF4-FFF2-40B4-BE49-F238E27FC236}">
                  <a16:creationId xmlns:a16="http://schemas.microsoft.com/office/drawing/2014/main" id="{D7B558B5-238D-AB1C-52DE-267E9836F1B3}"/>
                </a:ext>
              </a:extLst>
            </p:cNvPr>
            <p:cNvSpPr txBox="1"/>
            <p:nvPr/>
          </p:nvSpPr>
          <p:spPr>
            <a:xfrm flipV="1">
              <a:off x="3366832" y="3612331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Code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96" name="TextBox 64">
              <a:extLst>
                <a:ext uri="{FF2B5EF4-FFF2-40B4-BE49-F238E27FC236}">
                  <a16:creationId xmlns:a16="http://schemas.microsoft.com/office/drawing/2014/main" id="{2FB65729-D3B7-15A6-290D-E786CB8EC28C}"/>
                </a:ext>
              </a:extLst>
            </p:cNvPr>
            <p:cNvSpPr txBox="1"/>
            <p:nvPr/>
          </p:nvSpPr>
          <p:spPr>
            <a:xfrm flipV="1">
              <a:off x="4348882" y="2733759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Build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97" name="TextBox 65">
              <a:extLst>
                <a:ext uri="{FF2B5EF4-FFF2-40B4-BE49-F238E27FC236}">
                  <a16:creationId xmlns:a16="http://schemas.microsoft.com/office/drawing/2014/main" id="{D56FA0A7-2A49-FD2A-3F53-A8AEDB0F405C}"/>
                </a:ext>
              </a:extLst>
            </p:cNvPr>
            <p:cNvSpPr txBox="1"/>
            <p:nvPr/>
          </p:nvSpPr>
          <p:spPr>
            <a:xfrm flipV="1">
              <a:off x="4348882" y="4691758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Design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98" name="TextBox 66">
              <a:extLst>
                <a:ext uri="{FF2B5EF4-FFF2-40B4-BE49-F238E27FC236}">
                  <a16:creationId xmlns:a16="http://schemas.microsoft.com/office/drawing/2014/main" id="{7723A6C5-0413-5F30-EA43-AD258BBC9699}"/>
                </a:ext>
              </a:extLst>
            </p:cNvPr>
            <p:cNvSpPr txBox="1"/>
            <p:nvPr/>
          </p:nvSpPr>
          <p:spPr>
            <a:xfrm flipV="1">
              <a:off x="5531007" y="3956578"/>
              <a:ext cx="82167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Plan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B7312F4B-6B76-90EA-C03F-B38C7CC810E9}"/>
                </a:ext>
              </a:extLst>
            </p:cNvPr>
            <p:cNvSpPr txBox="1"/>
            <p:nvPr/>
          </p:nvSpPr>
          <p:spPr>
            <a:xfrm flipV="1">
              <a:off x="6857487" y="2712302"/>
              <a:ext cx="984661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Monitor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100" name="TextBox 68">
              <a:extLst>
                <a:ext uri="{FF2B5EF4-FFF2-40B4-BE49-F238E27FC236}">
                  <a16:creationId xmlns:a16="http://schemas.microsoft.com/office/drawing/2014/main" id="{EA034C4C-77B1-CCD0-9210-2BE2F262154C}"/>
                </a:ext>
              </a:extLst>
            </p:cNvPr>
            <p:cNvSpPr txBox="1"/>
            <p:nvPr/>
          </p:nvSpPr>
          <p:spPr>
            <a:xfrm flipV="1">
              <a:off x="7926664" y="3604784"/>
              <a:ext cx="915126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Operate</a:t>
              </a:r>
              <a:endParaRPr lang="en-US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101" name="TextBox 69">
              <a:extLst>
                <a:ext uri="{FF2B5EF4-FFF2-40B4-BE49-F238E27FC236}">
                  <a16:creationId xmlns:a16="http://schemas.microsoft.com/office/drawing/2014/main" id="{93063436-13B2-C1C3-8B58-879C109AE551}"/>
                </a:ext>
              </a:extLst>
            </p:cNvPr>
            <p:cNvSpPr txBox="1"/>
            <p:nvPr/>
          </p:nvSpPr>
          <p:spPr>
            <a:xfrm flipV="1">
              <a:off x="6903989" y="4733818"/>
              <a:ext cx="973063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Deploy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102" name="TextBox 70">
              <a:extLst>
                <a:ext uri="{FF2B5EF4-FFF2-40B4-BE49-F238E27FC236}">
                  <a16:creationId xmlns:a16="http://schemas.microsoft.com/office/drawing/2014/main" id="{954BFAE2-2024-45F9-4F22-72D644B841AE}"/>
                </a:ext>
              </a:extLst>
            </p:cNvPr>
            <p:cNvSpPr txBox="1"/>
            <p:nvPr/>
          </p:nvSpPr>
          <p:spPr>
            <a:xfrm flipV="1">
              <a:off x="5929913" y="4154809"/>
              <a:ext cx="1016504" cy="3715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Cambria" panose="02040503050406030204" pitchFamily="18" charset="0"/>
                </a:rPr>
                <a:t>Test</a:t>
              </a:r>
              <a:endParaRPr lang="en-US" sz="2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pic>
        <p:nvPicPr>
          <p:cNvPr id="7" name="Picture 351">
            <a:extLst>
              <a:ext uri="{FF2B5EF4-FFF2-40B4-BE49-F238E27FC236}">
                <a16:creationId xmlns:a16="http://schemas.microsoft.com/office/drawing/2014/main" id="{D6E7F6F2-1F1E-BE2E-4E28-49F4EB0E0CAB}"/>
              </a:ext>
            </a:extLst>
          </p:cNvPr>
          <p:cNvPicPr>
            <a:picLocks noChangeAspect="1"/>
          </p:cNvPicPr>
          <p:nvPr/>
        </p:nvPicPr>
        <p:blipFill rotWithShape="1">
          <a:blip r:embed="rId68"/>
          <a:srcRect l="5389" b="10984"/>
          <a:stretch/>
        </p:blipFill>
        <p:spPr>
          <a:xfrm>
            <a:off x="5681751" y="5438352"/>
            <a:ext cx="675694" cy="220788"/>
          </a:xfrm>
          <a:prstGeom prst="rect">
            <a:avLst/>
          </a:prstGeom>
        </p:spPr>
      </p:pic>
      <p:pic>
        <p:nvPicPr>
          <p:cNvPr id="8" name="Picture 353">
            <a:extLst>
              <a:ext uri="{FF2B5EF4-FFF2-40B4-BE49-F238E27FC236}">
                <a16:creationId xmlns:a16="http://schemas.microsoft.com/office/drawing/2014/main" id="{C5A16FA3-9F7F-BA7E-91FD-6E6538743912}"/>
              </a:ext>
            </a:extLst>
          </p:cNvPr>
          <p:cNvPicPr>
            <a:picLocks noChangeAspect="1"/>
          </p:cNvPicPr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611" y="5114516"/>
            <a:ext cx="296212" cy="268210"/>
          </a:xfrm>
          <a:prstGeom prst="rect">
            <a:avLst/>
          </a:prstGeom>
        </p:spPr>
      </p:pic>
      <p:pic>
        <p:nvPicPr>
          <p:cNvPr id="6" name="Graphic 163">
            <a:extLst>
              <a:ext uri="{FF2B5EF4-FFF2-40B4-BE49-F238E27FC236}">
                <a16:creationId xmlns:a16="http://schemas.microsoft.com/office/drawing/2014/main" id="{4EC8DA95-5AFA-6F03-C19F-CA5DC9423EC8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407430" y="5145855"/>
            <a:ext cx="844623" cy="265525"/>
          </a:xfrm>
          <a:prstGeom prst="rect">
            <a:avLst/>
          </a:prstGeom>
        </p:spPr>
      </p:pic>
      <p:pic>
        <p:nvPicPr>
          <p:cNvPr id="9" name="Grafik 8" descr="Ein Bild, das Clipart, Symbol, Grafiken, Design enthält.&#10;&#10;Automatisch generierte Beschreibung">
            <a:extLst>
              <a:ext uri="{FF2B5EF4-FFF2-40B4-BE49-F238E27FC236}">
                <a16:creationId xmlns:a16="http://schemas.microsoft.com/office/drawing/2014/main" id="{FCEA4953-C0C5-DCA6-41C0-2276DF8F2140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598463" y="4618852"/>
            <a:ext cx="426536" cy="426536"/>
          </a:xfrm>
          <a:prstGeom prst="rect">
            <a:avLst/>
          </a:prstGeom>
        </p:spPr>
      </p:pic>
      <p:pic>
        <p:nvPicPr>
          <p:cNvPr id="10" name="Grafik 9" descr="Ein Bild, das Kreis, Screenshot, Electric Blue (Farbe), Schrift enthält.&#10;&#10;Automatisch generierte Beschreibung">
            <a:extLst>
              <a:ext uri="{FF2B5EF4-FFF2-40B4-BE49-F238E27FC236}">
                <a16:creationId xmlns:a16="http://schemas.microsoft.com/office/drawing/2014/main" id="{BC15111B-4B97-E8B4-A62B-8E5C38CC518C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87135" y="4752478"/>
            <a:ext cx="356295" cy="3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9A5F934-F4B4-DB60-1F91-B0A0E770447C}"/>
              </a:ext>
            </a:extLst>
          </p:cNvPr>
          <p:cNvGrpSpPr/>
          <p:nvPr/>
        </p:nvGrpSpPr>
        <p:grpSpPr>
          <a:xfrm>
            <a:off x="2198340" y="569960"/>
            <a:ext cx="7795319" cy="5718080"/>
            <a:chOff x="2198340" y="489906"/>
            <a:chExt cx="7795319" cy="5718080"/>
          </a:xfrm>
        </p:grpSpPr>
        <p:pic>
          <p:nvPicPr>
            <p:cNvPr id="5" name="Picture Placeholder 4" descr="A picture containing cloud, sky, outdoor, fire&#10;&#10;Description automatically generated">
              <a:extLst>
                <a:ext uri="{FF2B5EF4-FFF2-40B4-BE49-F238E27FC236}">
                  <a16:creationId xmlns:a16="http://schemas.microsoft.com/office/drawing/2014/main" id="{289EB766-E15B-8953-6AF7-B3DF31A1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653" r="11653"/>
            <a:stretch/>
          </p:blipFill>
          <p:spPr>
            <a:xfrm>
              <a:off x="2198340" y="489906"/>
              <a:ext cx="7795319" cy="5718080"/>
            </a:xfrm>
            <a:prstGeom prst="rect">
              <a:avLst/>
            </a:prstGeom>
          </p:spPr>
        </p:pic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C7FDA244-76ED-9A5E-4F2B-45E93062EC17}"/>
                </a:ext>
              </a:extLst>
            </p:cNvPr>
            <p:cNvSpPr txBox="1">
              <a:spLocks/>
            </p:cNvSpPr>
            <p:nvPr/>
          </p:nvSpPr>
          <p:spPr>
            <a:xfrm>
              <a:off x="6360713" y="2829067"/>
              <a:ext cx="3164318" cy="3253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DE" sz="3999" kern="0" cap="all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  <a:ea typeface="+mj-ea"/>
                  <a:cs typeface="+mj-cs"/>
                  <a:sym typeface="IBM Plex Sans Light"/>
                </a:rPr>
                <a:t>Development</a:t>
              </a:r>
              <a:endParaRPr lang="en-DE" sz="3999" kern="0" cap="all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  <a:sym typeface="IBM Plex Sans Light"/>
              </a:endParaRPr>
            </a:p>
          </p:txBody>
        </p:sp>
        <p:sp>
          <p:nvSpPr>
            <p:cNvPr id="7" name="Text Placeholder 6">
              <a:extLst>
                <a:ext uri="{FF2B5EF4-FFF2-40B4-BE49-F238E27FC236}">
                  <a16:creationId xmlns:a16="http://schemas.microsoft.com/office/drawing/2014/main" id="{322D2931-2500-D495-2922-689B952469D2}"/>
                </a:ext>
              </a:extLst>
            </p:cNvPr>
            <p:cNvSpPr txBox="1">
              <a:spLocks/>
            </p:cNvSpPr>
            <p:nvPr/>
          </p:nvSpPr>
          <p:spPr>
            <a:xfrm>
              <a:off x="3443721" y="2699608"/>
              <a:ext cx="3164318" cy="325366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r>
                <a:rPr lang="en-DE" sz="3999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SecuritY</a:t>
              </a:r>
              <a:endParaRPr lang="en-DE" sz="3999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19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Placeholder 4" descr="A picture containing text, human face, screenshot, skin&#10;&#10;Description automatically generated">
            <a:extLst>
              <a:ext uri="{FF2B5EF4-FFF2-40B4-BE49-F238E27FC236}">
                <a16:creationId xmlns:a16="http://schemas.microsoft.com/office/drawing/2014/main" id="{84133273-6D4E-CB12-D2C4-75A189A6CB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1" b="1731"/>
          <a:stretch>
            <a:fillRect/>
          </a:stretch>
        </p:blipFill>
        <p:spPr>
          <a:xfrm>
            <a:off x="1210200" y="784211"/>
            <a:ext cx="9771599" cy="52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8200-1950-409B-82E7-99938E7AE35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1306A0-ADB9-A966-FDE6-F34EEBD7E025}"/>
              </a:ext>
            </a:extLst>
          </p:cNvPr>
          <p:cNvGrpSpPr/>
          <p:nvPr/>
        </p:nvGrpSpPr>
        <p:grpSpPr>
          <a:xfrm>
            <a:off x="1107626" y="728685"/>
            <a:ext cx="9976748" cy="5400629"/>
            <a:chOff x="284126" y="284957"/>
            <a:chExt cx="11620574" cy="6290468"/>
          </a:xfrm>
        </p:grpSpPr>
        <p:pic>
          <p:nvPicPr>
            <p:cNvPr id="4" name="Picture Placeholder 4" descr="A green puppet drinking from a glass&#10;&#10;Description automatically generated with low confidence">
              <a:extLst>
                <a:ext uri="{FF2B5EF4-FFF2-40B4-BE49-F238E27FC236}">
                  <a16:creationId xmlns:a16="http://schemas.microsoft.com/office/drawing/2014/main" id="{D7ABD868-2B78-8C76-A942-05C017C42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604" b="7604"/>
            <a:stretch>
              <a:fillRect/>
            </a:stretch>
          </p:blipFill>
          <p:spPr>
            <a:xfrm>
              <a:off x="284126" y="284957"/>
              <a:ext cx="11620574" cy="6290468"/>
            </a:xfrm>
            <a:prstGeom prst="rect">
              <a:avLst/>
            </a:prstGeom>
          </p:spPr>
        </p:pic>
        <p:sp>
          <p:nvSpPr>
            <p:cNvPr id="5" name="Text Placeholder 6">
              <a:extLst>
                <a:ext uri="{FF2B5EF4-FFF2-40B4-BE49-F238E27FC236}">
                  <a16:creationId xmlns:a16="http://schemas.microsoft.com/office/drawing/2014/main" id="{114927C3-E7E5-AF48-7E5A-8ECE99BD1820}"/>
                </a:ext>
              </a:extLst>
            </p:cNvPr>
            <p:cNvSpPr txBox="1">
              <a:spLocks/>
            </p:cNvSpPr>
            <p:nvPr/>
          </p:nvSpPr>
          <p:spPr>
            <a:xfrm>
              <a:off x="882818" y="471999"/>
              <a:ext cx="10423190" cy="1103042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3999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Developers Must comply with all security policies I assigned them</a:t>
              </a:r>
              <a:endParaRPr lang="en-DE" sz="3999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1F66541A-9056-3DD7-A307-3FF76BFECD58}"/>
                </a:ext>
              </a:extLst>
            </p:cNvPr>
            <p:cNvSpPr txBox="1">
              <a:spLocks/>
            </p:cNvSpPr>
            <p:nvPr/>
          </p:nvSpPr>
          <p:spPr>
            <a:xfrm>
              <a:off x="882818" y="5469592"/>
              <a:ext cx="10423190" cy="1103042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0" marR="0" indent="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1pPr>
              <a:lvl2pPr marL="256032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2pPr>
              <a:lvl3pPr marL="512064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3pPr>
              <a:lvl4pPr marL="768096" marR="0" indent="-256032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4pPr>
              <a:lvl5pPr marL="1143000" marR="0" indent="-457200" algn="l" defTabSz="2438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2800" b="0" i="0" u="none" strike="noStrike" cap="none" spc="0" baseline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5pPr>
              <a:lvl6pPr marL="184306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6pPr>
              <a:lvl7pPr marL="2205631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7pPr>
              <a:lvl8pPr marL="2568200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8pPr>
              <a:lvl9pPr marL="2930769" marR="0" indent="-389009" algn="l" defTabSz="2438400" rtl="0" eaLnBrk="1" latinLnBrk="0" hangingPunct="1">
                <a:lnSpc>
                  <a:spcPct val="100000"/>
                </a:lnSpc>
                <a:spcBef>
                  <a:spcPts val="29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IBM Plex Sans Light"/>
                </a:defRPr>
              </a:lvl9pPr>
            </a:lstStyle>
            <a:p>
              <a:pPr algn="ctr"/>
              <a:r>
                <a:rPr lang="en-DE" sz="3999" kern="0" cap="all" dirty="0">
                  <a:ln w="19050">
                    <a:solidFill>
                      <a:srgbClr val="161616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But That’s none of my business</a:t>
              </a:r>
              <a:endParaRPr lang="en-DE" sz="3999" kern="0" dirty="0">
                <a:ln w="19050">
                  <a:solidFill>
                    <a:srgbClr val="16161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501481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069F72-2015-4FB6-9588-A49CB14BDC1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6DA60BD-0042-4722-B671-D551884D1E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85BFFF-2B6E-4D20-8938-61E36B8CF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_JuxtaposeVTI</Template>
  <TotalTime>0</TotalTime>
  <Words>1162</Words>
  <Application>Microsoft Macintosh PowerPoint</Application>
  <PresentationFormat>Breitbild</PresentationFormat>
  <Paragraphs>283</Paragraphs>
  <Slides>20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Demi Cond</vt:lpstr>
      <vt:lpstr>Franklin Gothic Medium</vt:lpstr>
      <vt:lpstr>Impact</vt:lpstr>
      <vt:lpstr>Wingdings</vt:lpstr>
      <vt:lpstr>JuxtaposeVTI</vt:lpstr>
      <vt:lpstr>My CI/CD pipeline contains all security tools available! Now what...?  Just adding more tools won‘t make your products more secure  </vt:lpstr>
      <vt:lpstr>Jasmin Mair</vt:lpstr>
      <vt:lpstr>AGENDA</vt:lpstr>
      <vt:lpstr>Danger Zone!</vt:lpstr>
      <vt:lpstr>Let‘s Buy some more tools</vt:lpstr>
      <vt:lpstr>Gotta Catch 'Em All</vt:lpstr>
      <vt:lpstr>PowerPoint-Präsentation</vt:lpstr>
      <vt:lpstr>PowerPoint-Präsentation</vt:lpstr>
      <vt:lpstr>PowerPoint-Präsentation</vt:lpstr>
      <vt:lpstr>PowerPoint-Präsentation</vt:lpstr>
      <vt:lpstr>You cannot buy devsecops</vt:lpstr>
      <vt:lpstr>Where to get started</vt:lpstr>
      <vt:lpstr>Adding one tool at a time</vt:lpstr>
      <vt:lpstr>Introducing SAST</vt:lpstr>
      <vt:lpstr>Baseline scan</vt:lpstr>
      <vt:lpstr>Inspect findings</vt:lpstr>
      <vt:lpstr>Tools are complex</vt:lpstr>
      <vt:lpstr>What to do with findings?</vt:lpstr>
      <vt:lpstr>PowerPoint-Präsentation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2021-04-27T10:31:44Z</dcterms:created>
  <dcterms:modified xsi:type="dcterms:W3CDTF">2023-10-05T19:14:04Z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